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66" r:id="rId5"/>
    <p:sldId id="259" r:id="rId6"/>
    <p:sldId id="260" r:id="rId7"/>
    <p:sldId id="267" r:id="rId8"/>
    <p:sldId id="261" r:id="rId9"/>
    <p:sldId id="262" r:id="rId10"/>
    <p:sldId id="264" r:id="rId11"/>
    <p:sldId id="265"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0000"/>
    <a:srgbClr val="5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fr-FR"/>
              <a:t>Modifiez le style du titre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dirty="0"/>
              <a:t>4/26/2022</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dirty="0"/>
              <a:pPr/>
              <a:t>4/26/2022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dirty="0"/>
              <a:pPr/>
              <a:t>4/26/2022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lvl1pPr>
              <a:defRPr sz="1800"/>
            </a:lvl1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dirty="0"/>
              <a:pPr/>
              <a:t>4/26/2022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fr-FR"/>
              <a:t>Modifiez le style du titre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dirty="0"/>
              <a:t>4/26/2022</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dirty="0"/>
              <a:pPr/>
              <a:t>4/26/2022</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dirty="0"/>
              <a:pPr/>
              <a:t>4/26/2022</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dirty="0"/>
              <a:pPr/>
              <a:t>4/26/2022</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dirty="0"/>
              <a:pPr/>
              <a:t>4/26/2022</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fr-FR"/>
              <a:t>Modifiez le style du titre</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dirty="0"/>
              <a:pPr/>
              <a:t>4/26/2022</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dirty="0"/>
              <a:pPr/>
              <a:t>‹N°›</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fr-FR"/>
              <a:t>Modifiez le style du titre</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dirty="0"/>
              <a:t>4/26/2022</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dirty="0"/>
              <a:t>4/26/2022</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master-sciences-sociales-ufr-assp@listes.univ-lyon2.fr" TargetMode="External"/><Relationship Id="rId2" Type="http://schemas.openxmlformats.org/officeDocument/2006/relationships/hyperlink" Target="mailto:isabelle.mallon@univ-lyon2.f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D94B11-C8F4-4916-BAE8-26257FA5B080}"/>
              </a:ext>
            </a:extLst>
          </p:cNvPr>
          <p:cNvSpPr>
            <a:spLocks noGrp="1"/>
          </p:cNvSpPr>
          <p:nvPr>
            <p:ph type="ctrTitle"/>
          </p:nvPr>
        </p:nvSpPr>
        <p:spPr/>
        <p:txBody>
          <a:bodyPr/>
          <a:lstStyle/>
          <a:p>
            <a:r>
              <a:rPr lang="fr-FR" dirty="0"/>
              <a:t>Master sciences sociales</a:t>
            </a:r>
          </a:p>
        </p:txBody>
      </p:sp>
      <p:sp>
        <p:nvSpPr>
          <p:cNvPr id="3" name="Sous-titre 2">
            <a:extLst>
              <a:ext uri="{FF2B5EF4-FFF2-40B4-BE49-F238E27FC236}">
                <a16:creationId xmlns:a16="http://schemas.microsoft.com/office/drawing/2014/main" id="{88638956-0164-4A2B-A43D-5D27D6615228}"/>
              </a:ext>
            </a:extLst>
          </p:cNvPr>
          <p:cNvSpPr>
            <a:spLocks noGrp="1"/>
          </p:cNvSpPr>
          <p:nvPr>
            <p:ph type="subTitle" idx="1"/>
          </p:nvPr>
        </p:nvSpPr>
        <p:spPr/>
        <p:txBody>
          <a:bodyPr>
            <a:noAutofit/>
          </a:bodyPr>
          <a:lstStyle/>
          <a:p>
            <a:r>
              <a:rPr lang="fr-FR" sz="3200" dirty="0"/>
              <a:t>Parcours Santé Vieillissement</a:t>
            </a:r>
          </a:p>
        </p:txBody>
      </p:sp>
    </p:spTree>
    <p:extLst>
      <p:ext uri="{BB962C8B-B14F-4D97-AF65-F5344CB8AC3E}">
        <p14:creationId xmlns:p14="http://schemas.microsoft.com/office/powerpoint/2010/main" val="2675687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A47FC3-4E03-4194-887D-2DED978D8A3A}"/>
              </a:ext>
            </a:extLst>
          </p:cNvPr>
          <p:cNvSpPr>
            <a:spLocks noGrp="1"/>
          </p:cNvSpPr>
          <p:nvPr>
            <p:ph type="title"/>
          </p:nvPr>
        </p:nvSpPr>
        <p:spPr>
          <a:xfrm>
            <a:off x="1066800" y="642594"/>
            <a:ext cx="10058400" cy="1007097"/>
          </a:xfrm>
        </p:spPr>
        <p:txBody>
          <a:bodyPr/>
          <a:lstStyle/>
          <a:p>
            <a:r>
              <a:rPr lang="fr-FR" dirty="0"/>
              <a:t>Débouchés</a:t>
            </a:r>
          </a:p>
        </p:txBody>
      </p:sp>
      <p:sp>
        <p:nvSpPr>
          <p:cNvPr id="3" name="Espace réservé du contenu 2">
            <a:extLst>
              <a:ext uri="{FF2B5EF4-FFF2-40B4-BE49-F238E27FC236}">
                <a16:creationId xmlns:a16="http://schemas.microsoft.com/office/drawing/2014/main" id="{11840B0F-3651-4A26-9476-9E7DE2ABBAFD}"/>
              </a:ext>
            </a:extLst>
          </p:cNvPr>
          <p:cNvSpPr>
            <a:spLocks noGrp="1"/>
          </p:cNvSpPr>
          <p:nvPr>
            <p:ph idx="1"/>
          </p:nvPr>
        </p:nvSpPr>
        <p:spPr>
          <a:xfrm>
            <a:off x="1066800" y="1649691"/>
            <a:ext cx="10058400" cy="4385349"/>
          </a:xfrm>
        </p:spPr>
        <p:txBody>
          <a:bodyPr/>
          <a:lstStyle/>
          <a:p>
            <a:r>
              <a:rPr lang="fr-FR" dirty="0"/>
              <a:t>Métiers des études et de la recherche du secteur public, parapublic ou privé :  </a:t>
            </a:r>
            <a:r>
              <a:rPr lang="fr-FR" dirty="0" err="1"/>
              <a:t>chargé·es</a:t>
            </a:r>
            <a:r>
              <a:rPr lang="fr-FR" dirty="0"/>
              <a:t> d'études, de recherche ou de projet, </a:t>
            </a:r>
            <a:r>
              <a:rPr lang="fr-FR" dirty="0" err="1"/>
              <a:t>ingénieur·es</a:t>
            </a:r>
            <a:r>
              <a:rPr lang="fr-FR" dirty="0"/>
              <a:t> de recherche ou d’études, dans des institutions ou établissements de santé ou gérontologiques, des collectivités locales, des observatoires régionaux ou nationaux, des associations, des bureaux d'études, nationaux et internationaux, etc. Dans cette perspective, il est possible de poursuivre en doctorat dans l'une des disciplines des sciences sociales associées dans la mention.</a:t>
            </a:r>
          </a:p>
          <a:p>
            <a:r>
              <a:rPr lang="fr-FR" dirty="0"/>
              <a:t>Métiers de la formation professionnelle dans les champs de la gérontologie sociale et de la santé globale</a:t>
            </a:r>
          </a:p>
          <a:p>
            <a:r>
              <a:rPr lang="fr-FR" dirty="0"/>
              <a:t>Métiers du conseil et de l'intervention en santé et en gérontologie</a:t>
            </a:r>
          </a:p>
          <a:p>
            <a:r>
              <a:rPr lang="fr-FR" dirty="0"/>
              <a:t>Métiers relevant de la prise en charge des vulnérabilités sociales et spatiales, de la médiation sanitaire et sociale</a:t>
            </a:r>
          </a:p>
        </p:txBody>
      </p:sp>
    </p:spTree>
    <p:extLst>
      <p:ext uri="{BB962C8B-B14F-4D97-AF65-F5344CB8AC3E}">
        <p14:creationId xmlns:p14="http://schemas.microsoft.com/office/powerpoint/2010/main" val="1349383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07693A-D2DD-4884-844F-20B745182FD4}"/>
              </a:ext>
            </a:extLst>
          </p:cNvPr>
          <p:cNvSpPr>
            <a:spLocks noGrp="1"/>
          </p:cNvSpPr>
          <p:nvPr>
            <p:ph type="title"/>
          </p:nvPr>
        </p:nvSpPr>
        <p:spPr>
          <a:xfrm>
            <a:off x="1066800" y="642594"/>
            <a:ext cx="10058400" cy="837414"/>
          </a:xfrm>
        </p:spPr>
        <p:txBody>
          <a:bodyPr/>
          <a:lstStyle/>
          <a:p>
            <a:r>
              <a:rPr lang="fr-FR" dirty="0"/>
              <a:t>Inscription</a:t>
            </a:r>
          </a:p>
        </p:txBody>
      </p:sp>
      <p:sp>
        <p:nvSpPr>
          <p:cNvPr id="3" name="Espace réservé du contenu 2">
            <a:extLst>
              <a:ext uri="{FF2B5EF4-FFF2-40B4-BE49-F238E27FC236}">
                <a16:creationId xmlns:a16="http://schemas.microsoft.com/office/drawing/2014/main" id="{522479FF-25AB-4CAA-A961-4F1FDD3FEAF2}"/>
              </a:ext>
            </a:extLst>
          </p:cNvPr>
          <p:cNvSpPr>
            <a:spLocks noGrp="1"/>
          </p:cNvSpPr>
          <p:nvPr>
            <p:ph idx="1"/>
          </p:nvPr>
        </p:nvSpPr>
        <p:spPr>
          <a:xfrm>
            <a:off x="1066800" y="1611984"/>
            <a:ext cx="10058400" cy="4423056"/>
          </a:xfrm>
        </p:spPr>
        <p:txBody>
          <a:bodyPr>
            <a:normAutofit lnSpcReduction="10000"/>
          </a:bodyPr>
          <a:lstStyle/>
          <a:p>
            <a:pPr marL="0" indent="0">
              <a:buNone/>
            </a:pPr>
            <a:endParaRPr lang="fr-FR" dirty="0"/>
          </a:p>
          <a:p>
            <a:r>
              <a:rPr lang="fr-FR" dirty="0"/>
              <a:t>Candidature : CV, attestation de diplôme de licence et notes de licence, et lettre de motivation (recommandation d’y intégrer une idée de projet de recherche dans le champ de la santé ou du vieillissement)</a:t>
            </a:r>
          </a:p>
          <a:p>
            <a:pPr marL="0" indent="0">
              <a:buNone/>
            </a:pPr>
            <a:endParaRPr lang="fr-FR" dirty="0"/>
          </a:p>
          <a:p>
            <a:r>
              <a:rPr lang="fr-FR" dirty="0" err="1"/>
              <a:t>Pré-requis</a:t>
            </a:r>
            <a:r>
              <a:rPr lang="fr-FR" dirty="0"/>
              <a:t> :  avoir été </a:t>
            </a:r>
            <a:r>
              <a:rPr lang="fr-FR" dirty="0" err="1"/>
              <a:t>formé·e</a:t>
            </a:r>
            <a:r>
              <a:rPr lang="fr-FR" dirty="0"/>
              <a:t> en licence dans une ou plusieurs des disciplines au cœur de la formation :  anthropologie, sociologie, histoire, psychologie, science politique ou sciences sociales. Être </a:t>
            </a:r>
            <a:r>
              <a:rPr lang="fr-FR" dirty="0" err="1"/>
              <a:t>motivé·e</a:t>
            </a:r>
            <a:r>
              <a:rPr lang="fr-FR" dirty="0"/>
              <a:t> par un projet relevant des domaines de la santé ou du vieillissement</a:t>
            </a:r>
          </a:p>
          <a:p>
            <a:endParaRPr lang="fr-FR" dirty="0"/>
          </a:p>
          <a:p>
            <a:r>
              <a:rPr lang="fr-FR" dirty="0"/>
              <a:t>Dates de dépôt des candidatures : du 20/04 au 25/05</a:t>
            </a:r>
          </a:p>
          <a:p>
            <a:endParaRPr lang="fr-FR" dirty="0"/>
          </a:p>
          <a:p>
            <a:r>
              <a:rPr lang="fr-FR" dirty="0"/>
              <a:t>20 places</a:t>
            </a:r>
          </a:p>
          <a:p>
            <a:pPr marL="0" indent="0">
              <a:buNone/>
            </a:pPr>
            <a:endParaRPr lang="fr-FR" dirty="0"/>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3690636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730E55-028E-4299-8001-5D3FCA75B56D}"/>
              </a:ext>
            </a:extLst>
          </p:cNvPr>
          <p:cNvSpPr>
            <a:spLocks noGrp="1"/>
          </p:cNvSpPr>
          <p:nvPr>
            <p:ph type="title"/>
          </p:nvPr>
        </p:nvSpPr>
        <p:spPr>
          <a:xfrm>
            <a:off x="1066800" y="642594"/>
            <a:ext cx="10058400" cy="1033806"/>
          </a:xfrm>
        </p:spPr>
        <p:txBody>
          <a:bodyPr/>
          <a:lstStyle/>
          <a:p>
            <a:r>
              <a:rPr lang="fr-FR" dirty="0"/>
              <a:t>Contacts</a:t>
            </a:r>
          </a:p>
        </p:txBody>
      </p:sp>
      <p:sp>
        <p:nvSpPr>
          <p:cNvPr id="3" name="Espace réservé du contenu 2">
            <a:extLst>
              <a:ext uri="{FF2B5EF4-FFF2-40B4-BE49-F238E27FC236}">
                <a16:creationId xmlns:a16="http://schemas.microsoft.com/office/drawing/2014/main" id="{B115C3B4-21B4-421E-8CB8-C7E8FDE2A857}"/>
              </a:ext>
            </a:extLst>
          </p:cNvPr>
          <p:cNvSpPr>
            <a:spLocks noGrp="1"/>
          </p:cNvSpPr>
          <p:nvPr>
            <p:ph idx="1"/>
          </p:nvPr>
        </p:nvSpPr>
        <p:spPr>
          <a:xfrm>
            <a:off x="1066800" y="1818640"/>
            <a:ext cx="10058400" cy="4216400"/>
          </a:xfrm>
        </p:spPr>
        <p:txBody>
          <a:bodyPr anchor="ctr" anchorCtr="0"/>
          <a:lstStyle/>
          <a:p>
            <a:r>
              <a:rPr lang="fr-FR" dirty="0"/>
              <a:t>Pédagogique :  Isabelle Mallon (</a:t>
            </a:r>
            <a:r>
              <a:rPr lang="fr-FR" dirty="0">
                <a:hlinkClick r:id="rId2"/>
              </a:rPr>
              <a:t>isabelle.mallon@univ-lyon2.fr</a:t>
            </a:r>
            <a:r>
              <a:rPr lang="fr-FR" dirty="0"/>
              <a:t>)</a:t>
            </a:r>
          </a:p>
          <a:p>
            <a:endParaRPr lang="fr-FR" dirty="0"/>
          </a:p>
          <a:p>
            <a:endParaRPr lang="fr-FR" dirty="0"/>
          </a:p>
          <a:p>
            <a:r>
              <a:rPr lang="fr-FR" dirty="0"/>
              <a:t>Administratif :  Anne de </a:t>
            </a:r>
            <a:r>
              <a:rPr lang="fr-FR" dirty="0" err="1"/>
              <a:t>Crescenzo</a:t>
            </a:r>
            <a:r>
              <a:rPr lang="fr-FR"/>
              <a:t> (</a:t>
            </a:r>
            <a:r>
              <a:rPr lang="fr-FR">
                <a:hlinkClick r:id="rId3"/>
              </a:rPr>
              <a:t>master-sciences-sociales-ufr-assp</a:t>
            </a:r>
            <a:r>
              <a:rPr lang="fr-FR" dirty="0">
                <a:hlinkClick r:id="rId3"/>
              </a:rPr>
              <a:t>@listes.univ-lyon2</a:t>
            </a:r>
            <a:r>
              <a:rPr lang="fr-FR">
                <a:hlinkClick r:id="rId3"/>
              </a:rPr>
              <a:t>.fr</a:t>
            </a:r>
            <a:r>
              <a:rPr lang="fr-FR" dirty="0"/>
              <a:t>)</a:t>
            </a:r>
          </a:p>
        </p:txBody>
      </p:sp>
    </p:spTree>
    <p:extLst>
      <p:ext uri="{BB962C8B-B14F-4D97-AF65-F5344CB8AC3E}">
        <p14:creationId xmlns:p14="http://schemas.microsoft.com/office/powerpoint/2010/main" val="2922020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1ED655-1255-4B1F-A79C-C64A85219687}"/>
              </a:ext>
            </a:extLst>
          </p:cNvPr>
          <p:cNvSpPr>
            <a:spLocks noGrp="1"/>
          </p:cNvSpPr>
          <p:nvPr>
            <p:ph type="title"/>
          </p:nvPr>
        </p:nvSpPr>
        <p:spPr>
          <a:xfrm>
            <a:off x="1066800" y="642594"/>
            <a:ext cx="10058400" cy="931682"/>
          </a:xfrm>
        </p:spPr>
        <p:txBody>
          <a:bodyPr/>
          <a:lstStyle/>
          <a:p>
            <a:r>
              <a:rPr lang="fr-FR" dirty="0"/>
              <a:t>Présentation générale</a:t>
            </a:r>
          </a:p>
        </p:txBody>
      </p:sp>
      <p:sp>
        <p:nvSpPr>
          <p:cNvPr id="3" name="Espace réservé du contenu 2">
            <a:extLst>
              <a:ext uri="{FF2B5EF4-FFF2-40B4-BE49-F238E27FC236}">
                <a16:creationId xmlns:a16="http://schemas.microsoft.com/office/drawing/2014/main" id="{A4D6DF6B-D109-48DA-B3F4-F1D3DB00F6FA}"/>
              </a:ext>
            </a:extLst>
          </p:cNvPr>
          <p:cNvSpPr>
            <a:spLocks noGrp="1"/>
          </p:cNvSpPr>
          <p:nvPr>
            <p:ph idx="1"/>
          </p:nvPr>
        </p:nvSpPr>
        <p:spPr>
          <a:xfrm>
            <a:off x="1066800" y="1800520"/>
            <a:ext cx="10058400" cy="4234520"/>
          </a:xfrm>
        </p:spPr>
        <p:txBody>
          <a:bodyPr>
            <a:normAutofit lnSpcReduction="10000"/>
          </a:bodyPr>
          <a:lstStyle/>
          <a:p>
            <a:r>
              <a:rPr lang="fr-FR" dirty="0"/>
              <a:t>Une formation pour les </a:t>
            </a:r>
            <a:r>
              <a:rPr lang="fr-FR" dirty="0" err="1"/>
              <a:t>étudiant·es</a:t>
            </a:r>
            <a:r>
              <a:rPr lang="fr-FR" dirty="0"/>
              <a:t> qui cherchent à comprendre et analyser les dimensions sociales de la santé et du vieillissement, dans leurs différentes déclinaisons et interrelations.</a:t>
            </a:r>
          </a:p>
          <a:p>
            <a:pPr marL="0" indent="0">
              <a:buNone/>
            </a:pPr>
            <a:endParaRPr lang="fr-FR" dirty="0"/>
          </a:p>
          <a:p>
            <a:r>
              <a:rPr lang="fr-FR" dirty="0"/>
              <a:t>Une formation pluridisciplinaire, à partir des démarches, des outils et des connaissances de plusieurs sciences sociales : anthropologie, histoire, psychologie, science politique et sociologie</a:t>
            </a:r>
          </a:p>
          <a:p>
            <a:pPr marL="0" indent="0">
              <a:buNone/>
            </a:pPr>
            <a:endParaRPr lang="fr-FR" dirty="0"/>
          </a:p>
          <a:p>
            <a:r>
              <a:rPr lang="fr-FR" dirty="0"/>
              <a:t>Une formation par la recherche, collective et individuelle (avec la réalisation d’un mémoire de recherche individuel)</a:t>
            </a:r>
          </a:p>
          <a:p>
            <a:pPr marL="0" indent="0">
              <a:buNone/>
            </a:pPr>
            <a:endParaRPr lang="fr-FR" dirty="0"/>
          </a:p>
          <a:p>
            <a:r>
              <a:rPr lang="fr-FR" dirty="0"/>
              <a:t>Une formation professionnalisante, par l’acquisition de compétences transversales et spécifiques, et par des mises en situation professionnelle (notamment par un stage).</a:t>
            </a:r>
          </a:p>
        </p:txBody>
      </p:sp>
    </p:spTree>
    <p:extLst>
      <p:ext uri="{BB962C8B-B14F-4D97-AF65-F5344CB8AC3E}">
        <p14:creationId xmlns:p14="http://schemas.microsoft.com/office/powerpoint/2010/main" val="2281001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3C1B3-B0FD-4F77-BB1C-CC0B58E043D9}"/>
              </a:ext>
            </a:extLst>
          </p:cNvPr>
          <p:cNvSpPr>
            <a:spLocks noGrp="1"/>
          </p:cNvSpPr>
          <p:nvPr>
            <p:ph type="title"/>
          </p:nvPr>
        </p:nvSpPr>
        <p:spPr>
          <a:xfrm>
            <a:off x="1066800" y="642594"/>
            <a:ext cx="10058400" cy="884548"/>
          </a:xfrm>
        </p:spPr>
        <p:txBody>
          <a:bodyPr/>
          <a:lstStyle/>
          <a:p>
            <a:r>
              <a:rPr lang="fr-FR" dirty="0"/>
              <a:t>Organisation générale</a:t>
            </a:r>
          </a:p>
        </p:txBody>
      </p:sp>
      <p:sp>
        <p:nvSpPr>
          <p:cNvPr id="3" name="Espace réservé du contenu 2">
            <a:extLst>
              <a:ext uri="{FF2B5EF4-FFF2-40B4-BE49-F238E27FC236}">
                <a16:creationId xmlns:a16="http://schemas.microsoft.com/office/drawing/2014/main" id="{FD34AAEB-EA0C-48CC-9B63-A7A3FA32FA86}"/>
              </a:ext>
            </a:extLst>
          </p:cNvPr>
          <p:cNvSpPr>
            <a:spLocks noGrp="1"/>
          </p:cNvSpPr>
          <p:nvPr>
            <p:ph idx="1"/>
          </p:nvPr>
        </p:nvSpPr>
        <p:spPr>
          <a:xfrm>
            <a:off x="1066800" y="1791093"/>
            <a:ext cx="10058400" cy="4243947"/>
          </a:xfrm>
        </p:spPr>
        <p:txBody>
          <a:bodyPr>
            <a:normAutofit fontScale="92500" lnSpcReduction="10000"/>
          </a:bodyPr>
          <a:lstStyle/>
          <a:p>
            <a:pPr marL="0" indent="0">
              <a:buNone/>
            </a:pPr>
            <a:r>
              <a:rPr lang="fr-FR" dirty="0"/>
              <a:t>Des </a:t>
            </a:r>
            <a:r>
              <a:rPr lang="fr-FR" dirty="0">
                <a:highlight>
                  <a:srgbClr val="0000FF"/>
                </a:highlight>
              </a:rPr>
              <a:t>enseignements fondamentaux</a:t>
            </a:r>
            <a:r>
              <a:rPr lang="fr-FR" dirty="0"/>
              <a:t> de sciences sociales permettant d’articuler les différentes perspectives disciplinaires pour analyser des processus complexes</a:t>
            </a:r>
          </a:p>
          <a:p>
            <a:pPr marL="0" indent="0">
              <a:buNone/>
            </a:pPr>
            <a:endParaRPr lang="fr-FR" dirty="0"/>
          </a:p>
          <a:p>
            <a:pPr marL="0" indent="0">
              <a:buNone/>
            </a:pPr>
            <a:r>
              <a:rPr lang="fr-FR" dirty="0"/>
              <a:t>Des </a:t>
            </a:r>
            <a:r>
              <a:rPr lang="fr-FR" dirty="0">
                <a:highlight>
                  <a:srgbClr val="000080"/>
                </a:highlight>
              </a:rPr>
              <a:t>enseignements spécialisés </a:t>
            </a:r>
            <a:r>
              <a:rPr lang="fr-FR" dirty="0"/>
              <a:t>permettant de connaître et d’analyser les politiques, les dispositifs, les acteurs et leurs relations dans les champs de la santé et du vieillissement</a:t>
            </a:r>
          </a:p>
          <a:p>
            <a:pPr marL="0" indent="0">
              <a:buNone/>
            </a:pPr>
            <a:endParaRPr lang="fr-FR" dirty="0"/>
          </a:p>
          <a:p>
            <a:pPr marL="0" indent="0">
              <a:buNone/>
            </a:pPr>
            <a:r>
              <a:rPr lang="fr-FR" dirty="0"/>
              <a:t>Un </a:t>
            </a:r>
            <a:r>
              <a:rPr lang="fr-FR" dirty="0">
                <a:highlight>
                  <a:srgbClr val="800080"/>
                </a:highlight>
              </a:rPr>
              <a:t>projet de recherche personnel </a:t>
            </a:r>
            <a:r>
              <a:rPr lang="fr-FR" dirty="0"/>
              <a:t>sur deux ans, dont la réalisation est appuyée par des enseignements de méthodologie, relatifs tant à la production des matériaux qu’à leur analyse, ou aux postures et aux relations d’enquête et à leur singularité dans les domaines de la santé comme du vieillissement.</a:t>
            </a:r>
          </a:p>
          <a:p>
            <a:pPr marL="0" indent="0">
              <a:buNone/>
            </a:pPr>
            <a:endParaRPr lang="fr-FR" dirty="0"/>
          </a:p>
          <a:p>
            <a:pPr marL="0" indent="0">
              <a:buNone/>
            </a:pPr>
            <a:r>
              <a:rPr lang="fr-FR" dirty="0"/>
              <a:t>Une ouverture à différents espaces professionnels et un soutien à la </a:t>
            </a:r>
            <a:r>
              <a:rPr lang="fr-FR" dirty="0">
                <a:highlight>
                  <a:srgbClr val="800000"/>
                </a:highlight>
              </a:rPr>
              <a:t>professionnalisation </a:t>
            </a:r>
            <a:r>
              <a:rPr lang="fr-FR" dirty="0"/>
              <a:t>par des mises en situations dans différents enseignements (notamment par une enquête collective), et lors d’un stage long, et par des interventions de </a:t>
            </a:r>
            <a:r>
              <a:rPr lang="fr-FR" dirty="0" err="1"/>
              <a:t>différent·es</a:t>
            </a:r>
            <a:r>
              <a:rPr lang="fr-FR" dirty="0"/>
              <a:t> </a:t>
            </a:r>
            <a:r>
              <a:rPr lang="fr-FR" dirty="0" err="1"/>
              <a:t>professionnel·les</a:t>
            </a:r>
            <a:r>
              <a:rPr lang="fr-FR" dirty="0"/>
              <a:t>.</a:t>
            </a:r>
          </a:p>
        </p:txBody>
      </p:sp>
    </p:spTree>
    <p:extLst>
      <p:ext uri="{BB962C8B-B14F-4D97-AF65-F5344CB8AC3E}">
        <p14:creationId xmlns:p14="http://schemas.microsoft.com/office/powerpoint/2010/main" val="4218355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44F883-E8E4-4FED-8950-84AD3687A344}"/>
              </a:ext>
            </a:extLst>
          </p:cNvPr>
          <p:cNvSpPr>
            <a:spLocks noGrp="1"/>
          </p:cNvSpPr>
          <p:nvPr>
            <p:ph type="title"/>
          </p:nvPr>
        </p:nvSpPr>
        <p:spPr>
          <a:xfrm>
            <a:off x="1066800" y="642594"/>
            <a:ext cx="10058400" cy="762000"/>
          </a:xfrm>
        </p:spPr>
        <p:txBody>
          <a:bodyPr/>
          <a:lstStyle/>
          <a:p>
            <a:r>
              <a:rPr lang="fr-FR" dirty="0"/>
              <a:t>M1</a:t>
            </a:r>
          </a:p>
        </p:txBody>
      </p:sp>
      <p:sp>
        <p:nvSpPr>
          <p:cNvPr id="3" name="Espace réservé du contenu 2">
            <a:extLst>
              <a:ext uri="{FF2B5EF4-FFF2-40B4-BE49-F238E27FC236}">
                <a16:creationId xmlns:a16="http://schemas.microsoft.com/office/drawing/2014/main" id="{ACCE1F4E-F6D0-406F-9398-4CF0E357B041}"/>
              </a:ext>
            </a:extLst>
          </p:cNvPr>
          <p:cNvSpPr>
            <a:spLocks noGrp="1"/>
          </p:cNvSpPr>
          <p:nvPr>
            <p:ph idx="1"/>
          </p:nvPr>
        </p:nvSpPr>
        <p:spPr>
          <a:xfrm>
            <a:off x="1066800" y="1696825"/>
            <a:ext cx="10058400" cy="4338215"/>
          </a:xfrm>
        </p:spPr>
        <p:txBody>
          <a:bodyPr>
            <a:normAutofit lnSpcReduction="10000"/>
          </a:bodyPr>
          <a:lstStyle/>
          <a:p>
            <a:r>
              <a:rPr lang="fr-FR" dirty="0"/>
              <a:t>La première année du parcours dote les </a:t>
            </a:r>
            <a:r>
              <a:rPr lang="fr-FR" dirty="0" err="1"/>
              <a:t>étudiant·es</a:t>
            </a:r>
            <a:r>
              <a:rPr lang="fr-FR" dirty="0"/>
              <a:t> de </a:t>
            </a:r>
            <a:r>
              <a:rPr lang="fr-FR" b="1" dirty="0"/>
              <a:t>connaissances et de compétences transversales</a:t>
            </a:r>
            <a:r>
              <a:rPr lang="fr-FR" dirty="0"/>
              <a:t> en sciences sociales pour l'étude des comportements et déterminants de santé. Des </a:t>
            </a:r>
            <a:r>
              <a:rPr lang="fr-FR" b="1" dirty="0"/>
              <a:t>enseignements fondamentaux </a:t>
            </a:r>
            <a:r>
              <a:rPr lang="fr-FR" dirty="0"/>
              <a:t>sur les enjeux de </a:t>
            </a:r>
            <a:r>
              <a:rPr lang="fr-FR" b="1" dirty="0"/>
              <a:t>catégorisation et les rapports sociaux </a:t>
            </a:r>
            <a:r>
              <a:rPr lang="fr-FR" dirty="0"/>
              <a:t>(d'âge et de génération, de classe, de race et de genre), mais aussi sur les </a:t>
            </a:r>
            <a:r>
              <a:rPr lang="fr-FR" b="1" dirty="0"/>
              <a:t>conceptions et les mises en jeu du corps </a:t>
            </a:r>
            <a:r>
              <a:rPr lang="fr-FR" dirty="0"/>
              <a:t>dans différents espaces sociaux, sont complétés par des </a:t>
            </a:r>
            <a:r>
              <a:rPr lang="fr-FR" b="1" dirty="0"/>
              <a:t>enseignements plus spécifiques </a:t>
            </a:r>
            <a:r>
              <a:rPr lang="fr-FR" dirty="0"/>
              <a:t>permettant d'analyser </a:t>
            </a:r>
            <a:r>
              <a:rPr lang="fr-FR" b="1" dirty="0"/>
              <a:t>les inégalités sociales de santé</a:t>
            </a:r>
            <a:r>
              <a:rPr lang="fr-FR" dirty="0"/>
              <a:t>, tout comme les</a:t>
            </a:r>
            <a:r>
              <a:rPr lang="fr-FR" b="1" dirty="0"/>
              <a:t> politiques et les acteurs dans le champ de la santé et de la vieillesse</a:t>
            </a:r>
            <a:r>
              <a:rPr lang="fr-FR" dirty="0"/>
              <a:t>. Une part importante du cursus est réservée à l'apprentissage </a:t>
            </a:r>
            <a:r>
              <a:rPr lang="fr-FR" b="1" dirty="0"/>
              <a:t>des démarches d'enquête </a:t>
            </a:r>
            <a:r>
              <a:rPr lang="fr-FR" dirty="0"/>
              <a:t>dans les champs de la santé ou du vieillissement, dans des séminaires de recherche, à travers des enseignements de méthodologie, qualitative et quantitative, et par leur mise en œuvre pratique dans une </a:t>
            </a:r>
            <a:r>
              <a:rPr lang="fr-FR" b="1" dirty="0"/>
              <a:t>enquête collective</a:t>
            </a:r>
            <a:r>
              <a:rPr lang="fr-FR" dirty="0"/>
              <a:t>. Dès la première année, les </a:t>
            </a:r>
            <a:r>
              <a:rPr lang="fr-FR" dirty="0" err="1"/>
              <a:t>étudiant·es</a:t>
            </a:r>
            <a:r>
              <a:rPr lang="fr-FR" dirty="0"/>
              <a:t> sont </a:t>
            </a:r>
            <a:r>
              <a:rPr lang="fr-FR" dirty="0" err="1"/>
              <a:t>invité·es</a:t>
            </a:r>
            <a:r>
              <a:rPr lang="fr-FR" dirty="0"/>
              <a:t> à construire un </a:t>
            </a:r>
            <a:r>
              <a:rPr lang="fr-FR" b="1" dirty="0"/>
              <a:t>projet de recherche personnel</a:t>
            </a:r>
            <a:r>
              <a:rPr lang="fr-FR" dirty="0"/>
              <a:t>, à réaliser en lien avec le stage qui prendra place au second semestre du M2. Tout au long du cursus, la </a:t>
            </a:r>
            <a:r>
              <a:rPr lang="fr-FR" b="1" dirty="0"/>
              <a:t>professionnalisation</a:t>
            </a:r>
            <a:r>
              <a:rPr lang="fr-FR" dirty="0"/>
              <a:t> des </a:t>
            </a:r>
            <a:r>
              <a:rPr lang="fr-FR" dirty="0" err="1"/>
              <a:t>étudiant·es</a:t>
            </a:r>
            <a:r>
              <a:rPr lang="fr-FR" dirty="0"/>
              <a:t> et le lien avec les différents domaines d'exercice au sortir de la formation font l'objet d'une attention soutenue et d'enseignements spécifiques. </a:t>
            </a:r>
          </a:p>
        </p:txBody>
      </p:sp>
    </p:spTree>
    <p:extLst>
      <p:ext uri="{BB962C8B-B14F-4D97-AF65-F5344CB8AC3E}">
        <p14:creationId xmlns:p14="http://schemas.microsoft.com/office/powerpoint/2010/main" val="949868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F3F1AA-6B45-41F0-867B-2886B28379BB}"/>
              </a:ext>
            </a:extLst>
          </p:cNvPr>
          <p:cNvSpPr>
            <a:spLocks noGrp="1"/>
          </p:cNvSpPr>
          <p:nvPr>
            <p:ph type="title"/>
          </p:nvPr>
        </p:nvSpPr>
        <p:spPr>
          <a:xfrm>
            <a:off x="1066800" y="642594"/>
            <a:ext cx="10058400" cy="837414"/>
          </a:xfrm>
        </p:spPr>
        <p:txBody>
          <a:bodyPr/>
          <a:lstStyle/>
          <a:p>
            <a:r>
              <a:rPr lang="fr-FR" dirty="0"/>
              <a:t>Semestre 1</a:t>
            </a:r>
          </a:p>
        </p:txBody>
      </p:sp>
      <p:sp>
        <p:nvSpPr>
          <p:cNvPr id="3" name="Espace réservé du contenu 2">
            <a:extLst>
              <a:ext uri="{FF2B5EF4-FFF2-40B4-BE49-F238E27FC236}">
                <a16:creationId xmlns:a16="http://schemas.microsoft.com/office/drawing/2014/main" id="{764B4A2B-E202-40A7-87E8-FF35608FCA8A}"/>
              </a:ext>
            </a:extLst>
          </p:cNvPr>
          <p:cNvSpPr>
            <a:spLocks noGrp="1"/>
          </p:cNvSpPr>
          <p:nvPr>
            <p:ph idx="1"/>
          </p:nvPr>
        </p:nvSpPr>
        <p:spPr>
          <a:xfrm>
            <a:off x="1066800" y="1602557"/>
            <a:ext cx="10058400" cy="4432483"/>
          </a:xfrm>
        </p:spPr>
        <p:txBody>
          <a:bodyPr/>
          <a:lstStyle/>
          <a:p>
            <a:endParaRPr lang="fr-FR" dirty="0"/>
          </a:p>
        </p:txBody>
      </p:sp>
      <p:sp>
        <p:nvSpPr>
          <p:cNvPr id="4" name="Rectangle : coins arrondis 3">
            <a:extLst>
              <a:ext uri="{FF2B5EF4-FFF2-40B4-BE49-F238E27FC236}">
                <a16:creationId xmlns:a16="http://schemas.microsoft.com/office/drawing/2014/main" id="{667FC632-9643-4D95-A8F4-F0D3C407D8F8}"/>
              </a:ext>
            </a:extLst>
          </p:cNvPr>
          <p:cNvSpPr/>
          <p:nvPr/>
        </p:nvSpPr>
        <p:spPr>
          <a:xfrm>
            <a:off x="1095080" y="1630835"/>
            <a:ext cx="5137608" cy="1798165"/>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dirty="0"/>
              <a:t>Rapports sociaux et enjeux de catégorisation</a:t>
            </a:r>
          </a:p>
          <a:p>
            <a:pPr marL="285750" indent="-285750" algn="just">
              <a:buFontTx/>
              <a:buChar char="-"/>
            </a:pPr>
            <a:r>
              <a:rPr lang="fr-FR" dirty="0"/>
              <a:t>Classe, race, genre</a:t>
            </a:r>
          </a:p>
          <a:p>
            <a:pPr marL="285750" indent="-285750" algn="just">
              <a:buFontTx/>
              <a:buChar char="-"/>
            </a:pPr>
            <a:r>
              <a:rPr lang="fr-FR" dirty="0"/>
              <a:t>Âge et génération</a:t>
            </a:r>
          </a:p>
        </p:txBody>
      </p:sp>
      <p:sp>
        <p:nvSpPr>
          <p:cNvPr id="5" name="Rectangle : coins arrondis 4">
            <a:extLst>
              <a:ext uri="{FF2B5EF4-FFF2-40B4-BE49-F238E27FC236}">
                <a16:creationId xmlns:a16="http://schemas.microsoft.com/office/drawing/2014/main" id="{E765DF40-B4E1-4A09-AFCF-FD6E820F0142}"/>
              </a:ext>
            </a:extLst>
          </p:cNvPr>
          <p:cNvSpPr/>
          <p:nvPr/>
        </p:nvSpPr>
        <p:spPr>
          <a:xfrm>
            <a:off x="6465216" y="1630834"/>
            <a:ext cx="4645844" cy="179816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fr-FR" dirty="0"/>
              <a:t>Inégalités sociales de santé</a:t>
            </a:r>
          </a:p>
          <a:p>
            <a:pPr marL="285750" indent="-285750" algn="just">
              <a:buFontTx/>
              <a:buChar char="-"/>
            </a:pPr>
            <a:r>
              <a:rPr lang="fr-FR" dirty="0"/>
              <a:t>Dénaturaliser la santé</a:t>
            </a:r>
          </a:p>
          <a:p>
            <a:pPr marL="285750" indent="-285750" algn="just">
              <a:buFontTx/>
              <a:buChar char="-"/>
            </a:pPr>
            <a:r>
              <a:rPr lang="fr-FR" dirty="0"/>
              <a:t>Approches territoriales de la santé</a:t>
            </a:r>
          </a:p>
          <a:p>
            <a:pPr marL="285750" indent="-285750" algn="just">
              <a:buFontTx/>
              <a:buChar char="-"/>
            </a:pPr>
            <a:r>
              <a:rPr lang="fr-FR" dirty="0"/>
              <a:t>Bases en santé publique,  épidémiologie, pharmaco-psychologie</a:t>
            </a:r>
          </a:p>
          <a:p>
            <a:pPr marL="285750" indent="-285750" algn="just">
              <a:buFontTx/>
              <a:buChar char="-"/>
            </a:pPr>
            <a:endParaRPr lang="fr-FR" dirty="0"/>
          </a:p>
          <a:p>
            <a:pPr algn="just"/>
            <a:endParaRPr lang="fr-FR" dirty="0"/>
          </a:p>
        </p:txBody>
      </p:sp>
      <p:sp>
        <p:nvSpPr>
          <p:cNvPr id="7" name="Rectangle : coins arrondis 6">
            <a:extLst>
              <a:ext uri="{FF2B5EF4-FFF2-40B4-BE49-F238E27FC236}">
                <a16:creationId xmlns:a16="http://schemas.microsoft.com/office/drawing/2014/main" id="{E4B1DDD7-EF33-4CDA-9B44-B92DF0B18339}"/>
              </a:ext>
            </a:extLst>
          </p:cNvPr>
          <p:cNvSpPr/>
          <p:nvPr/>
        </p:nvSpPr>
        <p:spPr>
          <a:xfrm>
            <a:off x="1066800" y="3789575"/>
            <a:ext cx="3505200" cy="1875934"/>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fr-FR" dirty="0"/>
              <a:t>Initiation à la recherche</a:t>
            </a:r>
          </a:p>
          <a:p>
            <a:pPr marL="285750" indent="-285750" algn="just">
              <a:buFontTx/>
              <a:buChar char="-"/>
            </a:pPr>
            <a:r>
              <a:rPr lang="fr-FR" dirty="0"/>
              <a:t>Santé et vieillissement : enquêtes et approches</a:t>
            </a:r>
          </a:p>
          <a:p>
            <a:pPr marL="285750" indent="-285750" algn="just">
              <a:buFontTx/>
              <a:buChar char="-"/>
            </a:pPr>
            <a:r>
              <a:rPr lang="fr-FR" dirty="0"/>
              <a:t>Atelier de lecture</a:t>
            </a:r>
          </a:p>
        </p:txBody>
      </p:sp>
      <p:sp>
        <p:nvSpPr>
          <p:cNvPr id="8" name="Rectangle : coins arrondis 7">
            <a:extLst>
              <a:ext uri="{FF2B5EF4-FFF2-40B4-BE49-F238E27FC236}">
                <a16:creationId xmlns:a16="http://schemas.microsoft.com/office/drawing/2014/main" id="{58620E46-1FB8-469F-AED5-EBFA07EC7875}"/>
              </a:ext>
            </a:extLst>
          </p:cNvPr>
          <p:cNvSpPr/>
          <p:nvPr/>
        </p:nvSpPr>
        <p:spPr>
          <a:xfrm>
            <a:off x="4663440" y="3789575"/>
            <a:ext cx="3281680" cy="1875934"/>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fr-FR" dirty="0"/>
              <a:t>Méthodologie de la recherche</a:t>
            </a:r>
          </a:p>
          <a:p>
            <a:pPr marL="285750" indent="-285750" algn="just">
              <a:buFontTx/>
              <a:buChar char="-"/>
            </a:pPr>
            <a:r>
              <a:rPr lang="fr-FR" dirty="0"/>
              <a:t>Documents et archives</a:t>
            </a:r>
          </a:p>
          <a:p>
            <a:pPr marL="285750" indent="-285750" algn="just">
              <a:buFontTx/>
              <a:buChar char="-"/>
            </a:pPr>
            <a:r>
              <a:rPr lang="fr-FR" dirty="0"/>
              <a:t>Cadrage et production des données quantitatives</a:t>
            </a:r>
          </a:p>
        </p:txBody>
      </p:sp>
      <p:sp>
        <p:nvSpPr>
          <p:cNvPr id="10" name="Rectangle : coins arrondis 9">
            <a:extLst>
              <a:ext uri="{FF2B5EF4-FFF2-40B4-BE49-F238E27FC236}">
                <a16:creationId xmlns:a16="http://schemas.microsoft.com/office/drawing/2014/main" id="{A025F663-E2CA-4EF4-B250-7AAF4AC593D4}"/>
              </a:ext>
            </a:extLst>
          </p:cNvPr>
          <p:cNvSpPr/>
          <p:nvPr/>
        </p:nvSpPr>
        <p:spPr>
          <a:xfrm>
            <a:off x="8059918" y="3818798"/>
            <a:ext cx="3051142" cy="1875934"/>
          </a:xfrm>
          <a:prstGeom prst="roundRect">
            <a:avLst/>
          </a:prstGeom>
          <a:solidFill>
            <a:srgbClr val="5C0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fr-FR" dirty="0"/>
              <a:t>Professionnalisation</a:t>
            </a:r>
          </a:p>
          <a:p>
            <a:pPr marL="285750" indent="-285750" algn="just">
              <a:buFontTx/>
              <a:buChar char="-"/>
            </a:pPr>
            <a:r>
              <a:rPr lang="fr-FR" dirty="0"/>
              <a:t>Enquête collective</a:t>
            </a:r>
          </a:p>
          <a:p>
            <a:pPr marL="285750" indent="-285750" algn="just">
              <a:buFontTx/>
              <a:buChar char="-"/>
            </a:pPr>
            <a:r>
              <a:rPr lang="fr-FR" dirty="0"/>
              <a:t>Anglais pour les sciences sociales</a:t>
            </a:r>
          </a:p>
        </p:txBody>
      </p:sp>
    </p:spTree>
    <p:extLst>
      <p:ext uri="{BB962C8B-B14F-4D97-AF65-F5344CB8AC3E}">
        <p14:creationId xmlns:p14="http://schemas.microsoft.com/office/powerpoint/2010/main" val="1124715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F3F1AA-6B45-41F0-867B-2886B28379BB}"/>
              </a:ext>
            </a:extLst>
          </p:cNvPr>
          <p:cNvSpPr>
            <a:spLocks noGrp="1"/>
          </p:cNvSpPr>
          <p:nvPr>
            <p:ph type="title"/>
          </p:nvPr>
        </p:nvSpPr>
        <p:spPr>
          <a:xfrm>
            <a:off x="1066800" y="642594"/>
            <a:ext cx="10058400" cy="837414"/>
          </a:xfrm>
        </p:spPr>
        <p:txBody>
          <a:bodyPr/>
          <a:lstStyle/>
          <a:p>
            <a:r>
              <a:rPr lang="fr-FR" dirty="0"/>
              <a:t>Semestre 2</a:t>
            </a:r>
          </a:p>
        </p:txBody>
      </p:sp>
      <p:sp>
        <p:nvSpPr>
          <p:cNvPr id="3" name="Espace réservé du contenu 2">
            <a:extLst>
              <a:ext uri="{FF2B5EF4-FFF2-40B4-BE49-F238E27FC236}">
                <a16:creationId xmlns:a16="http://schemas.microsoft.com/office/drawing/2014/main" id="{764B4A2B-E202-40A7-87E8-FF35608FCA8A}"/>
              </a:ext>
            </a:extLst>
          </p:cNvPr>
          <p:cNvSpPr>
            <a:spLocks noGrp="1"/>
          </p:cNvSpPr>
          <p:nvPr>
            <p:ph idx="1"/>
          </p:nvPr>
        </p:nvSpPr>
        <p:spPr>
          <a:xfrm>
            <a:off x="1066800" y="1602557"/>
            <a:ext cx="10058400" cy="4432483"/>
          </a:xfrm>
        </p:spPr>
        <p:txBody>
          <a:bodyPr/>
          <a:lstStyle/>
          <a:p>
            <a:endParaRPr lang="fr-FR" dirty="0"/>
          </a:p>
        </p:txBody>
      </p:sp>
      <p:sp>
        <p:nvSpPr>
          <p:cNvPr id="4" name="Rectangle : coins arrondis 3">
            <a:extLst>
              <a:ext uri="{FF2B5EF4-FFF2-40B4-BE49-F238E27FC236}">
                <a16:creationId xmlns:a16="http://schemas.microsoft.com/office/drawing/2014/main" id="{667FC632-9643-4D95-A8F4-F0D3C407D8F8}"/>
              </a:ext>
            </a:extLst>
          </p:cNvPr>
          <p:cNvSpPr/>
          <p:nvPr/>
        </p:nvSpPr>
        <p:spPr>
          <a:xfrm>
            <a:off x="1095080" y="1630835"/>
            <a:ext cx="5137608" cy="1798165"/>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dirty="0"/>
              <a:t>Objet(s) des sciences sociales</a:t>
            </a:r>
          </a:p>
          <a:p>
            <a:pPr algn="just"/>
            <a:r>
              <a:rPr lang="fr-FR" dirty="0"/>
              <a:t>Corps et sciences sociales</a:t>
            </a:r>
          </a:p>
        </p:txBody>
      </p:sp>
      <p:sp>
        <p:nvSpPr>
          <p:cNvPr id="5" name="Rectangle : coins arrondis 4">
            <a:extLst>
              <a:ext uri="{FF2B5EF4-FFF2-40B4-BE49-F238E27FC236}">
                <a16:creationId xmlns:a16="http://schemas.microsoft.com/office/drawing/2014/main" id="{E765DF40-B4E1-4A09-AFCF-FD6E820F0142}"/>
              </a:ext>
            </a:extLst>
          </p:cNvPr>
          <p:cNvSpPr/>
          <p:nvPr/>
        </p:nvSpPr>
        <p:spPr>
          <a:xfrm>
            <a:off x="6465216" y="1630834"/>
            <a:ext cx="4645844" cy="179816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fr-FR" sz="1600" dirty="0"/>
              <a:t>Politiques et acteurs de la santé et du vieillissement</a:t>
            </a:r>
          </a:p>
          <a:p>
            <a:pPr marL="285750" indent="-285750" algn="just">
              <a:buFontTx/>
              <a:buChar char="-"/>
            </a:pPr>
            <a:r>
              <a:rPr lang="fr-FR" sz="1600" dirty="0"/>
              <a:t>Prises en charge de la santé : professions et organisation</a:t>
            </a:r>
          </a:p>
          <a:p>
            <a:pPr marL="285750" indent="-285750" algn="just">
              <a:buFontTx/>
              <a:buChar char="-"/>
            </a:pPr>
            <a:r>
              <a:rPr lang="fr-FR" sz="1600" dirty="0"/>
              <a:t>Politiques et acteurs de la santé</a:t>
            </a:r>
          </a:p>
          <a:p>
            <a:pPr marL="285750" indent="-285750" algn="just">
              <a:buFontTx/>
              <a:buChar char="-"/>
            </a:pPr>
            <a:r>
              <a:rPr lang="fr-FR" sz="1600" dirty="0"/>
              <a:t>Vieillissement : des expériences aux accompagnements</a:t>
            </a:r>
          </a:p>
          <a:p>
            <a:pPr marL="285750" indent="-285750" algn="just">
              <a:buFontTx/>
              <a:buChar char="-"/>
            </a:pPr>
            <a:endParaRPr lang="fr-FR" sz="1400" dirty="0"/>
          </a:p>
          <a:p>
            <a:pPr algn="just"/>
            <a:endParaRPr lang="fr-FR" sz="1400" dirty="0"/>
          </a:p>
        </p:txBody>
      </p:sp>
      <p:sp>
        <p:nvSpPr>
          <p:cNvPr id="7" name="Rectangle : coins arrondis 6">
            <a:extLst>
              <a:ext uri="{FF2B5EF4-FFF2-40B4-BE49-F238E27FC236}">
                <a16:creationId xmlns:a16="http://schemas.microsoft.com/office/drawing/2014/main" id="{E4B1DDD7-EF33-4CDA-9B44-B92DF0B18339}"/>
              </a:ext>
            </a:extLst>
          </p:cNvPr>
          <p:cNvSpPr/>
          <p:nvPr/>
        </p:nvSpPr>
        <p:spPr>
          <a:xfrm>
            <a:off x="1066800" y="3789575"/>
            <a:ext cx="3261360" cy="1875934"/>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fr-FR" dirty="0"/>
              <a:t>Pratique de la recherche</a:t>
            </a:r>
          </a:p>
          <a:p>
            <a:pPr marL="285750" indent="-285750" algn="just">
              <a:buFontTx/>
              <a:buChar char="-"/>
            </a:pPr>
            <a:r>
              <a:rPr lang="fr-FR" dirty="0"/>
              <a:t>Séminaire de recherche : construction d’objet</a:t>
            </a:r>
          </a:p>
          <a:p>
            <a:pPr marL="285750" indent="-285750" algn="just">
              <a:buFontTx/>
              <a:buChar char="-"/>
            </a:pPr>
            <a:r>
              <a:rPr lang="fr-FR" dirty="0"/>
              <a:t>Atelier de lecture</a:t>
            </a:r>
          </a:p>
        </p:txBody>
      </p:sp>
      <p:sp>
        <p:nvSpPr>
          <p:cNvPr id="8" name="Rectangle : coins arrondis 7">
            <a:extLst>
              <a:ext uri="{FF2B5EF4-FFF2-40B4-BE49-F238E27FC236}">
                <a16:creationId xmlns:a16="http://schemas.microsoft.com/office/drawing/2014/main" id="{58620E46-1FB8-469F-AED5-EBFA07EC7875}"/>
              </a:ext>
            </a:extLst>
          </p:cNvPr>
          <p:cNvSpPr/>
          <p:nvPr/>
        </p:nvSpPr>
        <p:spPr>
          <a:xfrm>
            <a:off x="4328160" y="3789575"/>
            <a:ext cx="3627120" cy="1875934"/>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fr-FR" dirty="0"/>
              <a:t>Méthodologie de la recherche</a:t>
            </a:r>
          </a:p>
          <a:p>
            <a:pPr marL="285750" indent="-285750" algn="just">
              <a:buFontTx/>
              <a:buChar char="-"/>
            </a:pPr>
            <a:r>
              <a:rPr lang="fr-FR" dirty="0"/>
              <a:t>Recherche documentaire et gestion bibliographique</a:t>
            </a:r>
          </a:p>
          <a:p>
            <a:pPr marL="285750" indent="-285750" algn="just">
              <a:buFontTx/>
              <a:buChar char="-"/>
            </a:pPr>
            <a:r>
              <a:rPr lang="fr-FR" dirty="0"/>
              <a:t>Méthodes qualitatives</a:t>
            </a:r>
          </a:p>
          <a:p>
            <a:pPr marL="285750" indent="-285750" algn="just">
              <a:buFontTx/>
              <a:buChar char="-"/>
            </a:pPr>
            <a:r>
              <a:rPr lang="fr-FR" dirty="0"/>
              <a:t>Traitements quantitatifs</a:t>
            </a:r>
          </a:p>
        </p:txBody>
      </p:sp>
      <p:sp>
        <p:nvSpPr>
          <p:cNvPr id="10" name="Rectangle : coins arrondis 9">
            <a:extLst>
              <a:ext uri="{FF2B5EF4-FFF2-40B4-BE49-F238E27FC236}">
                <a16:creationId xmlns:a16="http://schemas.microsoft.com/office/drawing/2014/main" id="{A025F663-E2CA-4EF4-B250-7AAF4AC593D4}"/>
              </a:ext>
            </a:extLst>
          </p:cNvPr>
          <p:cNvSpPr/>
          <p:nvPr/>
        </p:nvSpPr>
        <p:spPr>
          <a:xfrm>
            <a:off x="8014669" y="3457275"/>
            <a:ext cx="3051142" cy="2437727"/>
          </a:xfrm>
          <a:prstGeom prst="roundRect">
            <a:avLst/>
          </a:prstGeom>
          <a:solidFill>
            <a:srgbClr val="5C0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fr-FR" sz="1600" dirty="0"/>
              <a:t>Professionnalisation</a:t>
            </a:r>
          </a:p>
          <a:p>
            <a:pPr marL="285750" indent="-285750" algn="just">
              <a:buFontTx/>
              <a:buChar char="-"/>
            </a:pPr>
            <a:r>
              <a:rPr lang="fr-FR" sz="1600" dirty="0"/>
              <a:t>Enquête collective</a:t>
            </a:r>
          </a:p>
          <a:p>
            <a:pPr marL="285750" indent="-285750" algn="just">
              <a:buFontTx/>
              <a:buChar char="-"/>
            </a:pPr>
            <a:r>
              <a:rPr lang="fr-FR" sz="1600" dirty="0"/>
              <a:t>Enquêter sur, enquêter avec :  approches participatives</a:t>
            </a:r>
          </a:p>
          <a:p>
            <a:pPr marL="285750" indent="-285750" algn="just">
              <a:buFontTx/>
              <a:buChar char="-"/>
            </a:pPr>
            <a:r>
              <a:rPr lang="fr-FR" sz="1600" dirty="0"/>
              <a:t>Ecriture, restitution, médiation scientifique</a:t>
            </a:r>
          </a:p>
          <a:p>
            <a:pPr marL="285750" indent="-285750" algn="just">
              <a:buFontTx/>
              <a:buChar char="-"/>
            </a:pPr>
            <a:r>
              <a:rPr lang="fr-FR" sz="1600" dirty="0"/>
              <a:t>Anglais pour les sciences sociales</a:t>
            </a:r>
          </a:p>
        </p:txBody>
      </p:sp>
    </p:spTree>
    <p:extLst>
      <p:ext uri="{BB962C8B-B14F-4D97-AF65-F5344CB8AC3E}">
        <p14:creationId xmlns:p14="http://schemas.microsoft.com/office/powerpoint/2010/main" val="1230703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DCD433-25EE-47E1-A261-76104E5FA5AD}"/>
              </a:ext>
            </a:extLst>
          </p:cNvPr>
          <p:cNvSpPr>
            <a:spLocks noGrp="1"/>
          </p:cNvSpPr>
          <p:nvPr>
            <p:ph type="title"/>
          </p:nvPr>
        </p:nvSpPr>
        <p:spPr>
          <a:xfrm>
            <a:off x="1066800" y="642594"/>
            <a:ext cx="10058400" cy="799707"/>
          </a:xfrm>
        </p:spPr>
        <p:txBody>
          <a:bodyPr/>
          <a:lstStyle/>
          <a:p>
            <a:r>
              <a:rPr lang="fr-FR" dirty="0"/>
              <a:t>M2</a:t>
            </a:r>
          </a:p>
        </p:txBody>
      </p:sp>
      <p:sp>
        <p:nvSpPr>
          <p:cNvPr id="3" name="Espace réservé du contenu 2">
            <a:extLst>
              <a:ext uri="{FF2B5EF4-FFF2-40B4-BE49-F238E27FC236}">
                <a16:creationId xmlns:a16="http://schemas.microsoft.com/office/drawing/2014/main" id="{9F786A90-B669-462D-97F0-5C5850F4C606}"/>
              </a:ext>
            </a:extLst>
          </p:cNvPr>
          <p:cNvSpPr>
            <a:spLocks noGrp="1"/>
          </p:cNvSpPr>
          <p:nvPr>
            <p:ph idx="1"/>
          </p:nvPr>
        </p:nvSpPr>
        <p:spPr>
          <a:xfrm>
            <a:off x="1066800" y="1593130"/>
            <a:ext cx="10058400" cy="4441910"/>
          </a:xfrm>
        </p:spPr>
        <p:txBody>
          <a:bodyPr/>
          <a:lstStyle/>
          <a:p>
            <a:pPr marL="0" indent="0">
              <a:buNone/>
            </a:pPr>
            <a:r>
              <a:rPr lang="fr-FR" dirty="0"/>
              <a:t>L'année de M2 propose aux </a:t>
            </a:r>
            <a:r>
              <a:rPr lang="fr-FR" dirty="0" err="1"/>
              <a:t>étudiant·es</a:t>
            </a:r>
            <a:r>
              <a:rPr lang="fr-FR" dirty="0"/>
              <a:t> une </a:t>
            </a:r>
            <a:r>
              <a:rPr lang="fr-FR" b="1" dirty="0"/>
              <a:t>spécialisation et un approfondissement </a:t>
            </a:r>
            <a:r>
              <a:rPr lang="fr-FR" dirty="0"/>
              <a:t>de leurs connaissances et compétences en sciences sociales dans le champ de la santé ou dans le champ du vieillissement, à travers la mise en œuvre d'une </a:t>
            </a:r>
            <a:r>
              <a:rPr lang="fr-FR" b="1" dirty="0"/>
              <a:t>démarche personnelle de recherche sur un objet spécifique</a:t>
            </a:r>
            <a:r>
              <a:rPr lang="fr-FR" dirty="0"/>
              <a:t>, initiée dès la première année et dont rend compte un mémoire de recherche soutenu en fin de M2. Le cursus est également validé par un </a:t>
            </a:r>
            <a:r>
              <a:rPr lang="fr-FR" b="1" dirty="0"/>
              <a:t>stage</a:t>
            </a:r>
            <a:r>
              <a:rPr lang="fr-FR" dirty="0"/>
              <a:t>, d'une durée minimale de 4 mois, en lien avec le projet de recherche. Les enseignements fondamentaux (en épistémologie des sciences sociales) et de spécialisation (santé mentale, démocratie sanitaire, handicap et santé au travail) permettent de confronter les démarches des sciences sociales à d'autres perspectives structurant les réflexions et les actions dans les champs de la santé et du vieillissement. Un étayage méthodologique et une discussion théorique des travaux des </a:t>
            </a:r>
            <a:r>
              <a:rPr lang="fr-FR" dirty="0" err="1"/>
              <a:t>étudiant·es</a:t>
            </a:r>
            <a:r>
              <a:rPr lang="fr-FR" dirty="0"/>
              <a:t> sont proposés au premier semestre, à travers des séminaires et des ateliers. Les </a:t>
            </a:r>
            <a:r>
              <a:rPr lang="fr-FR" dirty="0" err="1"/>
              <a:t>étudiant·es</a:t>
            </a:r>
            <a:r>
              <a:rPr lang="fr-FR" dirty="0"/>
              <a:t> sont </a:t>
            </a:r>
            <a:r>
              <a:rPr lang="fr-FR" dirty="0" err="1"/>
              <a:t>mis·es</a:t>
            </a:r>
            <a:r>
              <a:rPr lang="fr-FR" dirty="0"/>
              <a:t> en situation de </a:t>
            </a:r>
            <a:r>
              <a:rPr lang="fr-FR" b="1" dirty="0"/>
              <a:t>professionnalisation</a:t>
            </a:r>
            <a:r>
              <a:rPr lang="fr-FR" dirty="0"/>
              <a:t> à travers des enseignements spécifiques (montage et conduite de projets/réponses à appel d'offre) et à travers le stage (préparation et réalisation).</a:t>
            </a:r>
          </a:p>
        </p:txBody>
      </p:sp>
    </p:spTree>
    <p:extLst>
      <p:ext uri="{BB962C8B-B14F-4D97-AF65-F5344CB8AC3E}">
        <p14:creationId xmlns:p14="http://schemas.microsoft.com/office/powerpoint/2010/main" val="1692465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F3F1AA-6B45-41F0-867B-2886B28379BB}"/>
              </a:ext>
            </a:extLst>
          </p:cNvPr>
          <p:cNvSpPr>
            <a:spLocks noGrp="1"/>
          </p:cNvSpPr>
          <p:nvPr>
            <p:ph type="title"/>
          </p:nvPr>
        </p:nvSpPr>
        <p:spPr>
          <a:xfrm>
            <a:off x="1066800" y="642594"/>
            <a:ext cx="10058400" cy="837414"/>
          </a:xfrm>
        </p:spPr>
        <p:txBody>
          <a:bodyPr/>
          <a:lstStyle/>
          <a:p>
            <a:r>
              <a:rPr lang="fr-FR" dirty="0"/>
              <a:t>Semestre 3</a:t>
            </a:r>
          </a:p>
        </p:txBody>
      </p:sp>
      <p:sp>
        <p:nvSpPr>
          <p:cNvPr id="3" name="Espace réservé du contenu 2">
            <a:extLst>
              <a:ext uri="{FF2B5EF4-FFF2-40B4-BE49-F238E27FC236}">
                <a16:creationId xmlns:a16="http://schemas.microsoft.com/office/drawing/2014/main" id="{764B4A2B-E202-40A7-87E8-FF35608FCA8A}"/>
              </a:ext>
            </a:extLst>
          </p:cNvPr>
          <p:cNvSpPr>
            <a:spLocks noGrp="1"/>
          </p:cNvSpPr>
          <p:nvPr>
            <p:ph idx="1"/>
          </p:nvPr>
        </p:nvSpPr>
        <p:spPr>
          <a:xfrm>
            <a:off x="1066800" y="1602557"/>
            <a:ext cx="10058400" cy="4432483"/>
          </a:xfrm>
        </p:spPr>
        <p:txBody>
          <a:bodyPr/>
          <a:lstStyle/>
          <a:p>
            <a:endParaRPr lang="fr-FR" dirty="0"/>
          </a:p>
        </p:txBody>
      </p:sp>
      <p:sp>
        <p:nvSpPr>
          <p:cNvPr id="4" name="Rectangle : coins arrondis 3">
            <a:extLst>
              <a:ext uri="{FF2B5EF4-FFF2-40B4-BE49-F238E27FC236}">
                <a16:creationId xmlns:a16="http://schemas.microsoft.com/office/drawing/2014/main" id="{667FC632-9643-4D95-A8F4-F0D3C407D8F8}"/>
              </a:ext>
            </a:extLst>
          </p:cNvPr>
          <p:cNvSpPr/>
          <p:nvPr/>
        </p:nvSpPr>
        <p:spPr>
          <a:xfrm>
            <a:off x="1095080" y="1630835"/>
            <a:ext cx="5137608" cy="1798165"/>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dirty="0"/>
              <a:t>Epistémologie des sciences sociales</a:t>
            </a:r>
          </a:p>
          <a:p>
            <a:pPr algn="just"/>
            <a:r>
              <a:rPr lang="fr-FR" dirty="0"/>
              <a:t>Débats et controverses en sciences sociales</a:t>
            </a:r>
          </a:p>
        </p:txBody>
      </p:sp>
      <p:sp>
        <p:nvSpPr>
          <p:cNvPr id="5" name="Rectangle : coins arrondis 4">
            <a:extLst>
              <a:ext uri="{FF2B5EF4-FFF2-40B4-BE49-F238E27FC236}">
                <a16:creationId xmlns:a16="http://schemas.microsoft.com/office/drawing/2014/main" id="{E765DF40-B4E1-4A09-AFCF-FD6E820F0142}"/>
              </a:ext>
            </a:extLst>
          </p:cNvPr>
          <p:cNvSpPr/>
          <p:nvPr/>
        </p:nvSpPr>
        <p:spPr>
          <a:xfrm>
            <a:off x="6465216" y="1630834"/>
            <a:ext cx="4645844" cy="179816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fr-FR" dirty="0"/>
              <a:t>Approfondissements thématiques en santé</a:t>
            </a:r>
          </a:p>
          <a:p>
            <a:pPr marL="285750" indent="-285750" algn="just">
              <a:buFontTx/>
              <a:buChar char="-"/>
            </a:pPr>
            <a:r>
              <a:rPr lang="fr-FR" dirty="0"/>
              <a:t>Santé mentale au fil des âges</a:t>
            </a:r>
          </a:p>
          <a:p>
            <a:pPr marL="285750" indent="-285750" algn="just">
              <a:buFontTx/>
              <a:buChar char="-"/>
            </a:pPr>
            <a:r>
              <a:rPr lang="fr-FR" dirty="0"/>
              <a:t>Handicap et santé au travail</a:t>
            </a:r>
          </a:p>
          <a:p>
            <a:pPr marL="285750" indent="-285750" algn="just">
              <a:buFontTx/>
              <a:buChar char="-"/>
            </a:pPr>
            <a:r>
              <a:rPr lang="fr-FR" dirty="0"/>
              <a:t>Démocratie sanitaire</a:t>
            </a:r>
          </a:p>
          <a:p>
            <a:pPr algn="just"/>
            <a:endParaRPr lang="fr-FR" sz="1400" dirty="0"/>
          </a:p>
        </p:txBody>
      </p:sp>
      <p:sp>
        <p:nvSpPr>
          <p:cNvPr id="7" name="Rectangle : coins arrondis 6">
            <a:extLst>
              <a:ext uri="{FF2B5EF4-FFF2-40B4-BE49-F238E27FC236}">
                <a16:creationId xmlns:a16="http://schemas.microsoft.com/office/drawing/2014/main" id="{E4B1DDD7-EF33-4CDA-9B44-B92DF0B18339}"/>
              </a:ext>
            </a:extLst>
          </p:cNvPr>
          <p:cNvSpPr/>
          <p:nvPr/>
        </p:nvSpPr>
        <p:spPr>
          <a:xfrm>
            <a:off x="1066800" y="3789575"/>
            <a:ext cx="4450081" cy="1875934"/>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fr-FR" sz="1600" dirty="0"/>
              <a:t>Recherche et analyse</a:t>
            </a:r>
          </a:p>
          <a:p>
            <a:pPr marL="285750" indent="-285750" algn="just">
              <a:buFontTx/>
              <a:buChar char="-"/>
            </a:pPr>
            <a:r>
              <a:rPr lang="fr-FR" sz="1600" dirty="0"/>
              <a:t>Séminaire de recherche : enquête et analyses</a:t>
            </a:r>
          </a:p>
          <a:p>
            <a:pPr marL="285750" indent="-285750" algn="just">
              <a:buFontTx/>
              <a:buChar char="-"/>
            </a:pPr>
            <a:r>
              <a:rPr lang="fr-FR" sz="1600" dirty="0"/>
              <a:t>Atelier d’écriture :  écrire son mémoire</a:t>
            </a:r>
          </a:p>
          <a:p>
            <a:pPr marL="285750" indent="-285750" algn="just">
              <a:buFontTx/>
              <a:buChar char="-"/>
            </a:pPr>
            <a:r>
              <a:rPr lang="fr-FR" sz="1600" dirty="0"/>
              <a:t>Atelier de résolution des problèmes de la recherche :  appui méthodologique</a:t>
            </a:r>
          </a:p>
        </p:txBody>
      </p:sp>
      <p:sp>
        <p:nvSpPr>
          <p:cNvPr id="10" name="Rectangle : coins arrondis 9">
            <a:extLst>
              <a:ext uri="{FF2B5EF4-FFF2-40B4-BE49-F238E27FC236}">
                <a16:creationId xmlns:a16="http://schemas.microsoft.com/office/drawing/2014/main" id="{A025F663-E2CA-4EF4-B250-7AAF4AC593D4}"/>
              </a:ext>
            </a:extLst>
          </p:cNvPr>
          <p:cNvSpPr/>
          <p:nvPr/>
        </p:nvSpPr>
        <p:spPr>
          <a:xfrm>
            <a:off x="6675120" y="3667760"/>
            <a:ext cx="4435940" cy="2255520"/>
          </a:xfrm>
          <a:prstGeom prst="roundRect">
            <a:avLst/>
          </a:prstGeom>
          <a:solidFill>
            <a:srgbClr val="5C0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fr-FR" dirty="0"/>
              <a:t>Professionnalisation</a:t>
            </a:r>
          </a:p>
          <a:p>
            <a:pPr marL="285750" indent="-285750" algn="just">
              <a:buFontTx/>
              <a:buChar char="-"/>
            </a:pPr>
            <a:r>
              <a:rPr lang="fr-FR" dirty="0"/>
              <a:t>Atelier de préparation au stage</a:t>
            </a:r>
          </a:p>
          <a:p>
            <a:pPr marL="285750" indent="-285750" algn="just">
              <a:buFontTx/>
              <a:buChar char="-"/>
            </a:pPr>
            <a:r>
              <a:rPr lang="fr-FR" dirty="0"/>
              <a:t>Montage et conduite de projet/réponse à appel d’offres</a:t>
            </a:r>
          </a:p>
          <a:p>
            <a:pPr marL="285750" indent="-285750" algn="just">
              <a:buFontTx/>
              <a:buChar char="-"/>
            </a:pPr>
            <a:r>
              <a:rPr lang="fr-FR" dirty="0"/>
              <a:t>Anglais pour les sciences sociales</a:t>
            </a:r>
          </a:p>
        </p:txBody>
      </p:sp>
    </p:spTree>
    <p:extLst>
      <p:ext uri="{BB962C8B-B14F-4D97-AF65-F5344CB8AC3E}">
        <p14:creationId xmlns:p14="http://schemas.microsoft.com/office/powerpoint/2010/main" val="922933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FC4D2D-0322-43A2-B433-0B1E698B1237}"/>
              </a:ext>
            </a:extLst>
          </p:cNvPr>
          <p:cNvSpPr>
            <a:spLocks noGrp="1"/>
          </p:cNvSpPr>
          <p:nvPr>
            <p:ph type="title"/>
          </p:nvPr>
        </p:nvSpPr>
        <p:spPr>
          <a:xfrm>
            <a:off x="1066800" y="642594"/>
            <a:ext cx="10058400" cy="962686"/>
          </a:xfrm>
        </p:spPr>
        <p:txBody>
          <a:bodyPr/>
          <a:lstStyle/>
          <a:p>
            <a:r>
              <a:rPr lang="fr-FR" dirty="0"/>
              <a:t>Semestre 4</a:t>
            </a:r>
          </a:p>
        </p:txBody>
      </p:sp>
      <p:sp>
        <p:nvSpPr>
          <p:cNvPr id="3" name="Espace réservé du contenu 2">
            <a:extLst>
              <a:ext uri="{FF2B5EF4-FFF2-40B4-BE49-F238E27FC236}">
                <a16:creationId xmlns:a16="http://schemas.microsoft.com/office/drawing/2014/main" id="{C1CB67E5-B3C0-46E1-852D-EA6415FE2DC7}"/>
              </a:ext>
            </a:extLst>
          </p:cNvPr>
          <p:cNvSpPr>
            <a:spLocks noGrp="1"/>
          </p:cNvSpPr>
          <p:nvPr>
            <p:ph idx="1"/>
          </p:nvPr>
        </p:nvSpPr>
        <p:spPr>
          <a:xfrm>
            <a:off x="1066800" y="1818640"/>
            <a:ext cx="10058400" cy="4216400"/>
          </a:xfrm>
        </p:spPr>
        <p:txBody>
          <a:bodyPr/>
          <a:lstStyle/>
          <a:p>
            <a:endParaRPr lang="fr-FR" dirty="0"/>
          </a:p>
        </p:txBody>
      </p:sp>
      <p:sp>
        <p:nvSpPr>
          <p:cNvPr id="4" name="Rectangle : coins arrondis 3">
            <a:extLst>
              <a:ext uri="{FF2B5EF4-FFF2-40B4-BE49-F238E27FC236}">
                <a16:creationId xmlns:a16="http://schemas.microsoft.com/office/drawing/2014/main" id="{B68940C3-B5B0-4905-9D7D-A252ADBA0D87}"/>
              </a:ext>
            </a:extLst>
          </p:cNvPr>
          <p:cNvSpPr/>
          <p:nvPr/>
        </p:nvSpPr>
        <p:spPr>
          <a:xfrm>
            <a:off x="1656080" y="2560320"/>
            <a:ext cx="4572000" cy="2590800"/>
          </a:xfrm>
          <a:prstGeom prst="roundRect">
            <a:avLst/>
          </a:prstGeom>
          <a:solidFill>
            <a:srgbClr val="6C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Stage</a:t>
            </a:r>
          </a:p>
        </p:txBody>
      </p:sp>
      <p:sp>
        <p:nvSpPr>
          <p:cNvPr id="5" name="Rectangle : coins arrondis 4">
            <a:extLst>
              <a:ext uri="{FF2B5EF4-FFF2-40B4-BE49-F238E27FC236}">
                <a16:creationId xmlns:a16="http://schemas.microsoft.com/office/drawing/2014/main" id="{A59BFC79-9E6D-4E47-ABF7-518A07662EC5}"/>
              </a:ext>
            </a:extLst>
          </p:cNvPr>
          <p:cNvSpPr/>
          <p:nvPr/>
        </p:nvSpPr>
        <p:spPr>
          <a:xfrm>
            <a:off x="6675120" y="2560320"/>
            <a:ext cx="4226560" cy="259080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7030A0"/>
                </a:solidFill>
              </a:rPr>
              <a:t>Mé=</a:t>
            </a:r>
            <a:r>
              <a:rPr lang="fr-FR" dirty="0" err="1">
                <a:solidFill>
                  <a:schemeClr val="tx1"/>
                </a:solidFill>
              </a:rPr>
              <a:t>Mémoire</a:t>
            </a:r>
            <a:r>
              <a:rPr lang="fr-FR" dirty="0" err="1">
                <a:solidFill>
                  <a:srgbClr val="7030A0"/>
                </a:solidFill>
              </a:rPr>
              <a:t>m</a:t>
            </a:r>
            <a:endParaRPr lang="fr-FR" dirty="0">
              <a:solidFill>
                <a:srgbClr val="7030A0"/>
              </a:solidFill>
            </a:endParaRPr>
          </a:p>
        </p:txBody>
      </p:sp>
    </p:spTree>
    <p:extLst>
      <p:ext uri="{BB962C8B-B14F-4D97-AF65-F5344CB8AC3E}">
        <p14:creationId xmlns:p14="http://schemas.microsoft.com/office/powerpoint/2010/main" val="24872848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
  <TotalTime>344</TotalTime>
  <Words>1160</Words>
  <Application>Microsoft Office PowerPoint</Application>
  <PresentationFormat>Grand écran</PresentationFormat>
  <Paragraphs>97</Paragraphs>
  <Slides>12</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12</vt:i4>
      </vt:variant>
    </vt:vector>
  </HeadingPairs>
  <TitlesOfParts>
    <vt:vector size="15" baseType="lpstr">
      <vt:lpstr>Arial</vt:lpstr>
      <vt:lpstr>Century Gothic</vt:lpstr>
      <vt:lpstr>Savon</vt:lpstr>
      <vt:lpstr>Master sciences sociales</vt:lpstr>
      <vt:lpstr>Présentation générale</vt:lpstr>
      <vt:lpstr>Organisation générale</vt:lpstr>
      <vt:lpstr>M1</vt:lpstr>
      <vt:lpstr>Semestre 1</vt:lpstr>
      <vt:lpstr>Semestre 2</vt:lpstr>
      <vt:lpstr>M2</vt:lpstr>
      <vt:lpstr>Semestre 3</vt:lpstr>
      <vt:lpstr>Semestre 4</vt:lpstr>
      <vt:lpstr>Débouchés</vt:lpstr>
      <vt:lpstr>Inscription</vt:lpstr>
      <vt:lpstr>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sciences sociales</dc:title>
  <dc:creator>Isabelle Mallon</dc:creator>
  <cp:lastModifiedBy>Adeline Perardelle</cp:lastModifiedBy>
  <cp:revision>24</cp:revision>
  <dcterms:created xsi:type="dcterms:W3CDTF">2022-03-11T16:42:42Z</dcterms:created>
  <dcterms:modified xsi:type="dcterms:W3CDTF">2022-04-26T13:36:18Z</dcterms:modified>
</cp:coreProperties>
</file>