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4" r:id="rId1"/>
  </p:sldMasterIdLst>
  <p:notesMasterIdLst>
    <p:notesMasterId r:id="rId22"/>
  </p:notesMasterIdLst>
  <p:sldIdLst>
    <p:sldId id="290" r:id="rId2"/>
    <p:sldId id="316" r:id="rId3"/>
    <p:sldId id="260" r:id="rId4"/>
    <p:sldId id="302" r:id="rId5"/>
    <p:sldId id="284" r:id="rId6"/>
    <p:sldId id="321" r:id="rId7"/>
    <p:sldId id="326" r:id="rId8"/>
    <p:sldId id="325" r:id="rId9"/>
    <p:sldId id="320" r:id="rId10"/>
    <p:sldId id="317" r:id="rId11"/>
    <p:sldId id="289" r:id="rId12"/>
    <p:sldId id="303" r:id="rId13"/>
    <p:sldId id="286" r:id="rId14"/>
    <p:sldId id="304" r:id="rId15"/>
    <p:sldId id="307" r:id="rId16"/>
    <p:sldId id="309" r:id="rId17"/>
    <p:sldId id="322" r:id="rId18"/>
    <p:sldId id="310" r:id="rId19"/>
    <p:sldId id="319" r:id="rId20"/>
    <p:sldId id="318" r:id="rId2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183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4936A56D-371A-C792-1165-56D5F66E9A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29FA01F6-1CBA-DA16-418A-72A17C5E527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9EF93AE-4D8C-38A4-6B22-E4D675A7EC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577A80B1-D090-407A-8449-D567F0BF4B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108550" name="Rectangle 6">
            <a:extLst>
              <a:ext uri="{FF2B5EF4-FFF2-40B4-BE49-F238E27FC236}">
                <a16:creationId xmlns:a16="http://schemas.microsoft.com/office/drawing/2014/main" id="{4BF5F185-522F-677D-E722-540F85A6F8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8551" name="Rectangle 7">
            <a:extLst>
              <a:ext uri="{FF2B5EF4-FFF2-40B4-BE49-F238E27FC236}">
                <a16:creationId xmlns:a16="http://schemas.microsoft.com/office/drawing/2014/main" id="{8817A9E9-A5D2-5D07-E36A-95E753163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E5103D-10CB-2146-B45E-6864E2ECCC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07FBE444-BF15-31CB-F06B-E40521FCF0B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F8A234CB-C8B7-A933-8F6B-879AA5E69D4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DBA2A353-403C-EE08-4459-38013868917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2FFBC87C-FE37-CF97-1939-7E2D06CF9A9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63C63-FB85-FC58-9A59-508DD281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C92598E9-52A3-295D-51C7-1D7082649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85225D-F387-517C-5622-FE85BC0CD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CF6A4B8-16FD-7C5A-0BE9-091F9EDE2C06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4676A0F-0931-5A3A-1BDB-11913C90E7B2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3" name="Espace réservé de la date 27">
            <a:extLst>
              <a:ext uri="{FF2B5EF4-FFF2-40B4-BE49-F238E27FC236}">
                <a16:creationId xmlns:a16="http://schemas.microsoft.com/office/drawing/2014/main" id="{DDBB33A0-45BA-9572-800D-0EE81C47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A3D746F-D014-C442-BC47-857BA0245700}" type="datetimeFigureOut">
              <a:rPr lang="en-US" altLang="fr-FR"/>
              <a:pPr>
                <a:defRPr/>
              </a:pPr>
              <a:t>12/1/2025</a:t>
            </a:fld>
            <a:endParaRPr lang="en-US" altLang="fr-FR"/>
          </a:p>
        </p:txBody>
      </p:sp>
      <p:sp>
        <p:nvSpPr>
          <p:cNvPr id="14" name="Espace réservé du pied de page 16">
            <a:extLst>
              <a:ext uri="{FF2B5EF4-FFF2-40B4-BE49-F238E27FC236}">
                <a16:creationId xmlns:a16="http://schemas.microsoft.com/office/drawing/2014/main" id="{96A84BB6-1B29-3AEB-18B2-9429DBB9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Espace réservé du numéro de diapositive 28">
            <a:extLst>
              <a:ext uri="{FF2B5EF4-FFF2-40B4-BE49-F238E27FC236}">
                <a16:creationId xmlns:a16="http://schemas.microsoft.com/office/drawing/2014/main" id="{7C3303CB-0FB7-12F4-8F9E-4E94508D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96BF5-C598-9B41-A7FB-EE51A3057B4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4519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>
            <a:extLst>
              <a:ext uri="{FF2B5EF4-FFF2-40B4-BE49-F238E27FC236}">
                <a16:creationId xmlns:a16="http://schemas.microsoft.com/office/drawing/2014/main" id="{39D6B6E7-458B-8BCB-5F35-48AA03F09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34B37ED0-236E-4385-361B-CEDCEC9C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>
            <a:extLst>
              <a:ext uri="{FF2B5EF4-FFF2-40B4-BE49-F238E27FC236}">
                <a16:creationId xmlns:a16="http://schemas.microsoft.com/office/drawing/2014/main" id="{3B1C6B78-7F28-87DD-2F27-EFB5CFA5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DAB0-C7D1-E440-8C3B-DE4D78FC20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708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D3804D37-6220-64B1-92A1-9522B59C1D2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15A41E1F-74D2-7EAA-7D7E-4E6B5DCE150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BB52ED6E-8644-CFFC-FC4D-48D5DFE04FD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62FC8714-2AC2-C65C-9285-F9DC32B927B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CB1A15-6E2B-0A09-B48E-1059E1ACA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2308B6-A831-ABF6-FA71-9AEA07BD1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3B49749A-B882-CC6E-3D19-02AAFA1A26C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CF4A778-9506-6A1B-D795-FEE489413493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346908A-9F38-9878-D36B-C60083DD5697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DF7FBBB-FB5E-D04B-9F6D-BD2CFE5D6E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0CC41-CBEA-1140-BFE9-2468C88104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DC6E6AEE-B880-33B3-C45F-8748B65A46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1A33B803-332F-B846-6EF7-2AF84F8E94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91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B9A10DF4-F8FA-A1DF-9ACF-7FD9BD1E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25DDFD4-2AF0-6435-7CA1-B313FD5E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7ED2419-AF86-CA60-73DC-307ECF60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2B3A-658C-D94B-9F2E-6625A6BA2B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709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802ED67F-EA9E-2392-AA90-C5CA37ACC8F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4C02F0B2-1087-7DD6-B76B-79ACE93F4B9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BCA0D5BB-93A2-921C-1DCD-02847E7FF52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E8A4D451-2930-E8B6-E520-5AB32FABC3C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DA4E4861-AB43-4ABB-1107-F6EED6776A1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EA33C01D-4403-AD9B-406C-E0ED973DE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5C0FF3-CDC0-906D-4DE8-B5DC8321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F538BB-5B5D-8E9D-C397-E2AEF1C74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F4396C38-E371-16BB-ED50-7E2D1CBCC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F603212-3775-6501-81BA-4D0B8D1A65A6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64410A9-4843-E5EE-2853-EECA3D8DD3E5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364EF2F-4CAC-28BF-23CA-AA82E942F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5E42BB6F-C5DC-F400-9C8E-ACE6415EEF8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2254469-E766-3549-B343-BAFA90A4A10F}" type="datetimeFigureOut">
              <a:rPr lang="en-US" altLang="fr-FR"/>
              <a:pPr>
                <a:defRPr/>
              </a:pPr>
              <a:t>12/1/2025</a:t>
            </a:fld>
            <a:endParaRPr lang="en-US" alt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DB7E85C8-597A-49E9-8FBC-C1262B5D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9E6F-DA88-0C41-95E9-FAD6765EB11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456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necteur droit 19">
            <a:extLst>
              <a:ext uri="{FF2B5EF4-FFF2-40B4-BE49-F238E27FC236}">
                <a16:creationId xmlns:a16="http://schemas.microsoft.com/office/drawing/2014/main" id="{342C33C8-CFF5-BC54-FFD2-3E53DF811E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D66D25DC-F329-E377-7E1E-CEF28AB4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952675BE-72D2-3EB3-14A3-F4A7FB5D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36159707-2FFB-5BFD-0A2A-FF4A202A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749B-7791-1B48-BE61-1D3931D19C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203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9">
            <a:extLst>
              <a:ext uri="{FF2B5EF4-FFF2-40B4-BE49-F238E27FC236}">
                <a16:creationId xmlns:a16="http://schemas.microsoft.com/office/drawing/2014/main" id="{CC2D7104-0F47-7AC6-90E3-8642C66C47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5D7B17C-7BB1-9F44-38E2-3B8CFC574B3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393E1DFB-DBB5-0D88-0CE9-F1934309CA1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9ECA4D0C-0DC1-DB75-11BB-E2394844DC2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6A064CE2-6CD6-319D-7E59-7EDE7508922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9A3448-F888-CAAE-48EE-E4CF4EF66D01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3F3F4-B41B-33ED-9713-8F4EDC07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B9BFFC56-8478-8835-A0A1-339F31AC8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1DC313-39D7-4705-46DC-0FD616593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5F8A111-9C14-66BE-49FA-D7C29DBBE073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CDE714C-4ACE-F180-F56D-9238AD234813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5" name="Espace réservé de la date 6">
            <a:extLst>
              <a:ext uri="{FF2B5EF4-FFF2-40B4-BE49-F238E27FC236}">
                <a16:creationId xmlns:a16="http://schemas.microsoft.com/office/drawing/2014/main" id="{A92DE845-CCB4-7FE0-8B33-2034740E6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" name="Espace réservé du pied de page 7">
            <a:extLst>
              <a:ext uri="{FF2B5EF4-FFF2-40B4-BE49-F238E27FC236}">
                <a16:creationId xmlns:a16="http://schemas.microsoft.com/office/drawing/2014/main" id="{D5375BC2-104B-EA59-1FBB-93391B8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numéro de diapositive 8">
            <a:extLst>
              <a:ext uri="{FF2B5EF4-FFF2-40B4-BE49-F238E27FC236}">
                <a16:creationId xmlns:a16="http://schemas.microsoft.com/office/drawing/2014/main" id="{110E42E9-D588-2645-CB9E-C94666CF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ACFB-5A06-2041-9D39-B467C45A1A9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910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0076A8-5E63-73E1-80CA-80DDB475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B5E3A6-B375-6349-1846-DCBEF072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D42C82-F092-0CAD-7E83-187C9EA0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88634-E29A-5D45-9611-43A8A1E6889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54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65FA3818-EF68-A226-7250-46D2FFBC6DB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78E1A7FD-64C5-39B2-A49E-0BD85F6F097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49E985FC-8C82-786C-2284-577236B0FE7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0678E64B-951A-905F-AE86-9F735644748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C3AEBA-9E92-03A5-DC42-92105130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6B4FE8-851D-EBB6-BB8A-65D63A19C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56EA3038-C7CF-AA78-B14A-C9BF96AC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00888771-E32B-578F-B923-A56063E0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37514934-5240-E2E8-A3D9-84B92305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6D98A9-CE81-504E-BD95-970B1AEB07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791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8B0038-D64B-B518-E1CB-3A381F0FD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EF98678-4A72-1417-7F1D-654E4F37F2F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7F4882B3-4CED-A856-42CF-24099214535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3C06F2A5-CDBB-9577-977C-0321B31529F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B16ACCD7-F91E-3427-5982-C9B384856A4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63DA3F-E845-95A9-2C9B-D878C0F24AB9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C64B6-0579-277C-A30B-080C17CEB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9EF30559-C273-8F6B-5FD0-1EF51E878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3A9A6AD-FE85-E79E-7593-088D6806DF53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93BF87A-E61C-431D-BD8C-BA7A3A03EDE0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8FE7F1-4B07-12C3-DA34-98D95E38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Espace réservé du numéro de diapositive 6">
            <a:extLst>
              <a:ext uri="{FF2B5EF4-FFF2-40B4-BE49-F238E27FC236}">
                <a16:creationId xmlns:a16="http://schemas.microsoft.com/office/drawing/2014/main" id="{86F97E4E-F002-2505-3755-2C2AD58FF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972A-539F-5D45-8401-736AA6F0D8B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4F0CE4F9-0BE7-AB5A-6AFA-F96792BEDC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A6DBB9B7-172A-FC13-F9DB-287DFF81BC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59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079D5859-B17C-A9E1-6F24-9753BFB5A9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3D13DA83-EEF8-5921-BFEE-DDEA2240701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04244D7D-21A0-451E-9D2B-64E90C1D430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B6EC5DE1-F049-8E23-609C-862FA94FC01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30CC730E-CD0D-53C6-AC75-98A63C23F97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89696-B6A1-286C-7108-94F12861C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C386CB-8488-0D09-6308-E10A2FD1F4D9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8FEE89-819C-DB2A-A32D-C7F89443D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C5EEE4E-DDB2-A446-3D8B-54EDE4E59274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CC540B0-41FF-6663-3F9C-BE0D5810E30D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85F292-3FB4-D0A4-1BB7-C0B8763D7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numéro de diapositive 6">
            <a:extLst>
              <a:ext uri="{FF2B5EF4-FFF2-40B4-BE49-F238E27FC236}">
                <a16:creationId xmlns:a16="http://schemas.microsoft.com/office/drawing/2014/main" id="{D83FA155-C661-1577-7BDE-2A0748F9C2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53076-040E-0440-936C-3B56FEE4A2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C7FFECCB-09D8-11B3-2A58-6503A7B1C17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pied de page 5">
            <a:extLst>
              <a:ext uri="{FF2B5EF4-FFF2-40B4-BE49-F238E27FC236}">
                <a16:creationId xmlns:a16="http://schemas.microsoft.com/office/drawing/2014/main" id="{2605F389-0B2A-7AEF-B43F-80D8BAED1A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01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49EB89FA-83DA-B809-29D0-A09BE62B232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55F8DC56-895F-BDF2-A5D8-BE932C3FD10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F2A06872-6C02-F2DE-446E-2D1EB485BE3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D0F80B54-D1C1-FE14-D107-539D8596FD9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FEE69-CC40-F74F-0C4B-3688E21A2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25656103-A86F-2EB5-6375-70BEA6AD6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FF1DA4-38FC-D559-671F-4466503AF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E01883-076F-5FBA-7CE7-7F6616F57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B8D8F032-CD61-DBF0-B35C-1F77A575B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C199A98-4C0E-017E-16E7-EECD3D5F8002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CFF95B5-5DD9-BC3A-FDA4-5DE0BA2F4654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177DD0E3-B01B-6CAE-FEEB-9165B5B0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CCE42AF2-391D-4D4F-AC58-E4298793A7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8" name="Espace réservé du titre 21">
            <a:extLst>
              <a:ext uri="{FF2B5EF4-FFF2-40B4-BE49-F238E27FC236}">
                <a16:creationId xmlns:a16="http://schemas.microsoft.com/office/drawing/2014/main" id="{C3F4FA39-4D32-90A7-1A0B-AA36678CAA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  <a:endParaRPr lang="en-US" altLang="fr-FR"/>
          </a:p>
        </p:txBody>
      </p:sp>
      <p:sp>
        <p:nvSpPr>
          <p:cNvPr id="1039" name="Espace réservé du texte 12">
            <a:extLst>
              <a:ext uri="{FF2B5EF4-FFF2-40B4-BE49-F238E27FC236}">
                <a16:creationId xmlns:a16="http://schemas.microsoft.com/office/drawing/2014/main" id="{D3991295-6B98-0AFE-0B32-11D5DB43F7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33" r:id="rId10"/>
    <p:sldLayoutId id="21474844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2" charset="2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pyros.franguiadakis@univ-lyon2.fr" TargetMode="External"/><Relationship Id="rId2" Type="http://schemas.openxmlformats.org/officeDocument/2006/relationships/hyperlink" Target="mailto:Loic.bonneval@univ-lyon2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.vidil@univ-lyon2.fr" TargetMode="External"/><Relationship Id="rId5" Type="http://schemas.openxmlformats.org/officeDocument/2006/relationships/hyperlink" Target="mailto:Beatrice.maurines@univ-lyon2.fr" TargetMode="External"/><Relationship Id="rId4" Type="http://schemas.openxmlformats.org/officeDocument/2006/relationships/hyperlink" Target="mailto:Anis.bounab@univ-lyon2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>
            <a:extLst>
              <a:ext uri="{FF2B5EF4-FFF2-40B4-BE49-F238E27FC236}">
                <a16:creationId xmlns:a16="http://schemas.microsoft.com/office/drawing/2014/main" id="{023581B5-896A-CE76-BD4E-52928C8B42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2" y="2565400"/>
            <a:ext cx="7920235" cy="28321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sz="2800" dirty="0">
              <a:solidFill>
                <a:srgbClr val="C00000"/>
              </a:solidFill>
              <a:latin typeface="Times New Roman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400" dirty="0">
                <a:solidFill>
                  <a:schemeClr val="tx1"/>
                </a:solidFill>
                <a:latin typeface="Neutra Text" panose="02000000000000000000" pitchFamily="50" charset="0"/>
                <a:ea typeface="+mn-ea"/>
                <a:cs typeface="+mn-cs"/>
              </a:rPr>
              <a:t>RECHERCHES EN COMMUN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400" dirty="0">
                <a:solidFill>
                  <a:schemeClr val="tx1"/>
                </a:solidFill>
                <a:latin typeface="Neutra Text" panose="02000000000000000000" pitchFamily="50" charset="0"/>
                <a:ea typeface="+mn-ea"/>
                <a:cs typeface="+mn-cs"/>
              </a:rPr>
              <a:t>et transitions territoriales (RCT)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400" dirty="0">
                <a:solidFill>
                  <a:schemeClr val="tx1"/>
                </a:solidFill>
                <a:latin typeface="Neutra Text" panose="02000000000000000000" pitchFamily="50" charset="0"/>
                <a:ea typeface="+mn-ea"/>
                <a:cs typeface="+mn-cs"/>
              </a:rPr>
              <a:t>2025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sz="2100" dirty="0">
              <a:solidFill>
                <a:srgbClr val="0000FF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A10D7D2-A0B7-E9D8-C2F8-C21882694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800200"/>
          </a:xfrm>
          <a:solidFill>
            <a:srgbClr val="FF9300"/>
          </a:solidFill>
        </p:spPr>
        <p:txBody>
          <a:bodyPr anchor="ctr"/>
          <a:lstStyle/>
          <a:p>
            <a:pPr eaLnBrk="1" hangingPunct="1"/>
            <a:r>
              <a:rPr lang="fr-FR" altLang="fr-FR" sz="36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Mention Sociologie</a:t>
            </a:r>
            <a:br>
              <a:rPr lang="fr-FR" altLang="fr-FR" sz="36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</a:br>
            <a:r>
              <a:rPr lang="fr-FR" altLang="fr-FR" sz="36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Parcours MASTER 1 et 2 (FI/FC)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4E9809F1-C58B-6580-BD8A-6A311E990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4E33AC3B-C4AF-08E3-E2E4-5138914E9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651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4341" name="Image 1">
            <a:extLst>
              <a:ext uri="{FF2B5EF4-FFF2-40B4-BE49-F238E27FC236}">
                <a16:creationId xmlns:a16="http://schemas.microsoft.com/office/drawing/2014/main" id="{4D775AD8-84DA-7EDF-E364-6AD587DE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2044564" cy="12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ZoneTexte 1">
            <a:extLst>
              <a:ext uri="{FF2B5EF4-FFF2-40B4-BE49-F238E27FC236}">
                <a16:creationId xmlns:a16="http://schemas.microsoft.com/office/drawing/2014/main" id="{FDF8C050-30B3-7800-7E92-84D786E35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02063" y="88582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journal, capture d’écran, document&#10;&#10;Description générée automatiquement">
            <a:extLst>
              <a:ext uri="{FF2B5EF4-FFF2-40B4-BE49-F238E27FC236}">
                <a16:creationId xmlns:a16="http://schemas.microsoft.com/office/drawing/2014/main" id="{54406ABF-9BCE-3B45-9C4B-9496B97FDB5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427984" y="14777"/>
            <a:ext cx="3024336" cy="6858000"/>
          </a:xfrm>
          <a:noFill/>
        </p:spPr>
      </p:pic>
      <p:pic>
        <p:nvPicPr>
          <p:cNvPr id="7" name="Image 6" descr="Une image contenant texte, bouteille, journal&#10;&#10;Description générée automatiquement">
            <a:extLst>
              <a:ext uri="{FF2B5EF4-FFF2-40B4-BE49-F238E27FC236}">
                <a16:creationId xmlns:a16="http://schemas.microsoft.com/office/drawing/2014/main" id="{E34313D8-61B2-DB9B-8391-763288329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96752"/>
            <a:ext cx="352839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3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>
            <a:extLst>
              <a:ext uri="{FF2B5EF4-FFF2-40B4-BE49-F238E27FC236}">
                <a16:creationId xmlns:a16="http://schemas.microsoft.com/office/drawing/2014/main" id="{97056964-C8A5-4823-4692-63433AC0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7"/>
          </a:xfrm>
          <a:solidFill>
            <a:srgbClr val="FF9300"/>
          </a:solidFill>
        </p:spPr>
        <p:txBody>
          <a:bodyPr anchor="ctr"/>
          <a:lstStyle/>
          <a:p>
            <a:pPr eaLnBrk="1" hangingPunct="1"/>
            <a:r>
              <a:rPr lang="fr-FR" altLang="fr-FR" sz="30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Apprentissages de sujets innovants et des manières d’enquêter</a:t>
            </a:r>
          </a:p>
        </p:txBody>
      </p:sp>
      <p:sp>
        <p:nvSpPr>
          <p:cNvPr id="22530" name="Espace réservé du contenu 2">
            <a:extLst>
              <a:ext uri="{FF2B5EF4-FFF2-40B4-BE49-F238E27FC236}">
                <a16:creationId xmlns:a16="http://schemas.microsoft.com/office/drawing/2014/main" id="{35F40AB6-DF81-0A8F-ECA6-39A95928AF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1772816"/>
            <a:ext cx="8642350" cy="4896272"/>
          </a:xfrm>
        </p:spPr>
        <p:txBody>
          <a:bodyPr/>
          <a:lstStyle/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Etude et mise en pratique (cartographique) de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controverses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en sociologie,</a:t>
            </a:r>
          </a:p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Découverte du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droit et territorialités,</a:t>
            </a:r>
            <a:endParaRPr lang="fr-FR" altLang="fr-FR" sz="20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De la gestion et de la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comptabilité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associative pour montage de projet,</a:t>
            </a:r>
          </a:p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Découverte du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travail  et des savoirs collaboratifs (enquête collective, diagnostic territorial, participation active à des journées d’étude),</a:t>
            </a:r>
          </a:p>
          <a:p>
            <a:pPr algn="just" eaLnBrk="1" hangingPunct="1"/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Anglais 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appliqué au développement local à partir d’étude de traduction de concepts scientifiques,</a:t>
            </a:r>
          </a:p>
          <a:p>
            <a:pPr algn="just" eaLnBrk="1" hangingPunct="1"/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Enquêter avec l’image fixe et animée, parcours commentés,</a:t>
            </a:r>
          </a:p>
          <a:p>
            <a:pPr algn="just" eaLnBrk="1" hangingPunct="1"/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Méthodes d’enquête participatives.</a:t>
            </a:r>
          </a:p>
          <a:p>
            <a:pPr algn="just" eaLnBrk="1" hangingPunct="1"/>
            <a:endParaRPr lang="fr-FR" altLang="fr-FR" sz="2000" dirty="0">
              <a:solidFill>
                <a:srgbClr val="00682F"/>
              </a:solidFill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>
            <a:extLst>
              <a:ext uri="{FF2B5EF4-FFF2-40B4-BE49-F238E27FC236}">
                <a16:creationId xmlns:a16="http://schemas.microsoft.com/office/drawing/2014/main" id="{6A804AF7-7651-072A-3668-7AB5BD80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980728"/>
          </a:xfrm>
          <a:solidFill>
            <a:srgbClr val="FF9300"/>
          </a:solidFill>
        </p:spPr>
        <p:txBody>
          <a:bodyPr anchor="ctr"/>
          <a:lstStyle/>
          <a:p>
            <a:pPr eaLnBrk="1" hangingPunct="1"/>
            <a:r>
              <a:rPr lang="fr-FR" altLang="fr-FR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Des travaux individuels</a:t>
            </a:r>
            <a:endParaRPr lang="fr-FR" altLang="fr-FR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4" name="Espace réservé du contenu 2">
            <a:extLst>
              <a:ext uri="{FF2B5EF4-FFF2-40B4-BE49-F238E27FC236}">
                <a16:creationId xmlns:a16="http://schemas.microsoft.com/office/drawing/2014/main" id="{F6F24410-0B7E-9C85-8962-C91C5C56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7920880" cy="5544616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itchFamily="2" charset="2"/>
              <a:buNone/>
            </a:pPr>
            <a:endParaRPr lang="fr-FR" altLang="fr-FR" sz="1800" b="1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lnSpc>
                <a:spcPct val="80000"/>
              </a:lnSpc>
              <a:buFont typeface="Wingdings 2" pitchFamily="2" charset="2"/>
              <a:buNone/>
            </a:pPr>
            <a:endParaRPr lang="fr-FR" altLang="fr-FR" sz="1800" b="1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lnSpc>
                <a:spcPct val="80000"/>
              </a:lnSpc>
            </a:pPr>
            <a:r>
              <a:rPr lang="fr-FR" altLang="fr-FR" sz="18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STAGE (pour le master 2) </a:t>
            </a: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: d'une durée de 600 heures minimum de février à juillet (second semestre)</a:t>
            </a:r>
          </a:p>
          <a:p>
            <a:pPr marL="0" indent="0" algn="just" eaLnBrk="1" hangingPunct="1">
              <a:buFontTx/>
              <a:buChar char="-"/>
            </a:pP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en alternance avec des périodes de formation universitaire (analyse de la commande de stage, méthodologie, travaux collectifs, …)</a:t>
            </a:r>
          </a:p>
          <a:p>
            <a:pPr marL="0" indent="0" algn="just" eaLnBrk="1" hangingPunct="1">
              <a:buFont typeface="Wingdings 2" pitchFamily="2" charset="2"/>
              <a:buNone/>
            </a:pPr>
            <a:endParaRPr lang="fr-FR" altLang="fr-FR" sz="18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Wingdings 2" pitchFamily="2" charset="2"/>
              <a:buNone/>
            </a:pP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Une soixantaine </a:t>
            </a:r>
            <a:r>
              <a:rPr lang="fr-FR" altLang="fr-FR" sz="18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d’offres de stage </a:t>
            </a: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par an :</a:t>
            </a:r>
          </a:p>
          <a:p>
            <a:pPr marL="0" indent="0" algn="just" eaLnBrk="1" hangingPunct="1">
              <a:buFontTx/>
              <a:buChar char="-"/>
            </a:pP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Avec la Boutique de Sciences &amp; Société (UDL),</a:t>
            </a:r>
          </a:p>
          <a:p>
            <a:pPr marL="0" indent="0" algn="just" eaLnBrk="1" hangingPunct="1">
              <a:buFontTx/>
              <a:buChar char="-"/>
            </a:pP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Dans un organisme de recherche : INRAE, IRD, CIRAD, </a:t>
            </a:r>
            <a:r>
              <a:rPr lang="fr-FR" altLang="fr-FR" sz="1800" dirty="0" err="1">
                <a:latin typeface="Neutra Text" panose="02000000000000000000" pitchFamily="50" charset="0"/>
                <a:ea typeface="ＭＳ Ｐゴシック" panose="020B0600070205080204" pitchFamily="34" charset="-128"/>
              </a:rPr>
              <a:t>agrosup</a:t>
            </a: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, Centre sociaux, Centre d’Accueil, …, Agence d’Urbanisme, Urgence Migrants, Métropole de Lyon, St-Etienne..</a:t>
            </a:r>
          </a:p>
          <a:p>
            <a:pPr marL="0" indent="0" algn="just" eaLnBrk="1" hangingPunct="1">
              <a:buFontTx/>
              <a:buChar char="-"/>
            </a:pPr>
            <a:endParaRPr lang="fr-FR" altLang="fr-FR" sz="18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Tx/>
              <a:buChar char="-"/>
            </a:pPr>
            <a:r>
              <a:rPr lang="fr-FR" altLang="fr-FR" sz="18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MÉMOIRE de fin d’étude</a:t>
            </a: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: une centaine de pages, en lien avec le stage avec une problématisation socio-anthropologique et l’analyse d’un travail d’enquête.</a:t>
            </a:r>
          </a:p>
          <a:p>
            <a:pPr marL="0" indent="0" algn="just" eaLnBrk="1" hangingPunct="1">
              <a:lnSpc>
                <a:spcPct val="80000"/>
              </a:lnSpc>
            </a:pPr>
            <a:endParaRPr lang="fr-FR" altLang="fr-FR" sz="18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>
            <a:extLst>
              <a:ext uri="{FF2B5EF4-FFF2-40B4-BE49-F238E27FC236}">
                <a16:creationId xmlns:a16="http://schemas.microsoft.com/office/drawing/2014/main" id="{8FED8F64-EEFA-0653-033B-C7A131F3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0" y="0"/>
            <a:ext cx="9175750" cy="1412776"/>
          </a:xfrm>
          <a:solidFill>
            <a:srgbClr val="FF9300"/>
          </a:solidFill>
        </p:spPr>
        <p:txBody>
          <a:bodyPr anchor="ctr"/>
          <a:lstStyle/>
          <a:p>
            <a:pPr eaLnBrk="1" hangingPunct="1"/>
            <a:r>
              <a:rPr lang="fr-FR" altLang="fr-FR" sz="30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Un travail individuel avec un accompagnement adapté et …</a:t>
            </a:r>
          </a:p>
        </p:txBody>
      </p:sp>
      <p:sp>
        <p:nvSpPr>
          <p:cNvPr id="24578" name="Espace réservé du contenu 2">
            <a:extLst>
              <a:ext uri="{FF2B5EF4-FFF2-40B4-BE49-F238E27FC236}">
                <a16:creationId xmlns:a16="http://schemas.microsoft.com/office/drawing/2014/main" id="{35B35EC2-91A2-1038-509A-C9681F4833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025" y="1628775"/>
            <a:ext cx="7961313" cy="4792663"/>
          </a:xfrm>
        </p:spPr>
        <p:txBody>
          <a:bodyPr/>
          <a:lstStyle/>
          <a:p>
            <a:pPr eaLnBrk="1" hangingPunct="1"/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Mise en enquête de différents </a:t>
            </a:r>
            <a:r>
              <a:rPr lang="fr-FR" altLang="fr-FR" sz="18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sujets </a:t>
            </a: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de recherche (autour de : logement, agriculture, jardins partagés, accès aux droits, luttes contre la discrimination, vulnérabilités, rapport homme/animal, mobilisations associatives, expérimentations de formes alternatives de vie en commun, humain/non humain…).</a:t>
            </a:r>
          </a:p>
          <a:p>
            <a:pPr marL="0" indent="0" algn="just" eaLnBrk="1" hangingPunct="1">
              <a:buNone/>
            </a:pPr>
            <a:endParaRPr lang="fr-FR" altLang="fr-FR" sz="18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fr-FR" altLang="fr-FR" sz="18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Accompagnement à la recherche de stage </a:t>
            </a: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dans la formation, ses réseaux </a:t>
            </a:r>
            <a:b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</a:b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et par le service du COSI/SCUIO.</a:t>
            </a:r>
          </a:p>
          <a:p>
            <a:pPr marL="0" indent="0" algn="just" eaLnBrk="1" hangingPunct="1">
              <a:buNone/>
            </a:pPr>
            <a:endParaRPr lang="fr-FR" altLang="fr-FR" sz="18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fr-FR" altLang="fr-FR" sz="18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Accompagnement et suivi pédagogique pendant le stage </a:t>
            </a: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et la rédaction du mémoire de fin d’études.</a:t>
            </a:r>
          </a:p>
          <a:p>
            <a:pPr marL="0" indent="0" algn="just" eaLnBrk="1" hangingPunct="1">
              <a:buNone/>
            </a:pPr>
            <a:endParaRPr lang="fr-FR" altLang="fr-FR" sz="18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Suivi post-formation.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86216-551B-C697-9985-01D2A150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7"/>
          </a:xfrm>
          <a:solidFill>
            <a:srgbClr val="FF9300"/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b="1" dirty="0">
                <a:solidFill>
                  <a:schemeClr val="bg1"/>
                </a:solidFill>
                <a:latin typeface="Bebas Neue Bold" panose="020B0606020202050201" pitchFamily="34" charset="0"/>
                <a:ea typeface="+mj-ea"/>
                <a:cs typeface="+mj-cs"/>
              </a:rPr>
              <a:t>… une expérience avec la réalisation de travaux collectifs </a:t>
            </a:r>
          </a:p>
        </p:txBody>
      </p:sp>
      <p:sp>
        <p:nvSpPr>
          <p:cNvPr id="23555" name="Espace réservé du contenu 2">
            <a:extLst>
              <a:ext uri="{FF2B5EF4-FFF2-40B4-BE49-F238E27FC236}">
                <a16:creationId xmlns:a16="http://schemas.microsoft.com/office/drawing/2014/main" id="{5E7EAF5D-E8E0-30B4-DD06-4D64F1A00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844823"/>
            <a:ext cx="8504238" cy="4254351"/>
          </a:xfrm>
        </p:spPr>
        <p:txBody>
          <a:bodyPr/>
          <a:lstStyle/>
          <a:p>
            <a:pPr algn="just" eaLnBrk="1" hangingPunct="1">
              <a:defRPr/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Réalisation d’une enquête collective / étude de cas ;</a:t>
            </a:r>
          </a:p>
          <a:p>
            <a:pPr algn="just" eaLnBrk="1" hangingPunct="1">
              <a:defRPr/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Valorisation des travaux : mise en valeur d’une pluralité de formats de restitution (poster/compte-rendu/rapport de recherche, encadré graphique/affiches, usage de l’image fixe et animée, capsules vidéo, </a:t>
            </a:r>
            <a:r>
              <a:rPr lang="fr-FR" altLang="fr-FR" sz="2000" dirty="0" err="1">
                <a:latin typeface="Neutra Text" panose="02000000000000000000" pitchFamily="50" charset="0"/>
                <a:ea typeface="ＭＳ Ｐゴシック" panose="020B0600070205080204" pitchFamily="34" charset="-128"/>
              </a:rPr>
              <a:t>postcast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…) ;</a:t>
            </a:r>
          </a:p>
          <a:p>
            <a:pPr algn="just" eaLnBrk="1" hangingPunct="1">
              <a:defRPr/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Etude de controverses par petits groupes ;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=&gt; Objectifs : apprendre à faire de la recherche en autonomie et en collectif, animation de groupe de travail, diffuser la connaissance à différents publics.</a:t>
            </a:r>
          </a:p>
          <a:p>
            <a:pPr eaLnBrk="1" hangingPunct="1">
              <a:defRPr/>
            </a:pPr>
            <a:endParaRPr lang="fr-FR" altLang="fr-FR" sz="20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35D80-AB4C-6C41-2ABC-BCD512D3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58" y="0"/>
            <a:ext cx="9143999" cy="980728"/>
          </a:xfrm>
          <a:solidFill>
            <a:srgbClr val="FF9300"/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b="1" dirty="0">
                <a:solidFill>
                  <a:schemeClr val="bg1"/>
                </a:solidFill>
                <a:latin typeface="Bebas Neue Bold" panose="020B0606020202050201" pitchFamily="34" charset="0"/>
                <a:ea typeface="+mj-ea"/>
                <a:cs typeface="+mj-cs"/>
              </a:rPr>
              <a:t>Exemples des Enquêtes collectives</a:t>
            </a:r>
          </a:p>
        </p:txBody>
      </p:sp>
      <p:sp>
        <p:nvSpPr>
          <p:cNvPr id="26626" name="Espace réservé du contenu 2">
            <a:extLst>
              <a:ext uri="{FF2B5EF4-FFF2-40B4-BE49-F238E27FC236}">
                <a16:creationId xmlns:a16="http://schemas.microsoft.com/office/drawing/2014/main" id="{315373D0-3B94-C1CD-6133-7BF2E7CCF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44824"/>
            <a:ext cx="8856983" cy="4751834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2017 : Entre engagement et mutualisation : le projet logistique de la Mule (PTCE LE BOL),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2018 : Les temporalités de l’urgence : les activités de coordination dans le cadre de l’accueil et de l’hébergement des personnes exilées (avec La Coordination Urgence Migrants de Lyon),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2019 : Le plan canopée de la métropole de Lyon ou comment repenser la place du végétal en ville ? (avec l’Agence d’urbanisme et Lyon Métropole),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2020 : Les fonctions nourricières des jardins partagés (avec le Passe jardins),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2021 : Comment envisager les liens (de solidarité) par et avec les  pratiques alimentaires ? (avec VRAC/MDE), La maison sociale de l’alimentation, 8 me arrondissement) ( VRAC)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2022 : Les usages et perceptions des forêts du </a:t>
            </a:r>
            <a:r>
              <a:rPr lang="fr-FR" altLang="fr-FR" sz="1600" dirty="0" err="1">
                <a:latin typeface="Neutra Text" panose="02000000000000000000" pitchFamily="50" charset="0"/>
                <a:ea typeface="ＭＳ Ｐゴシック" panose="020B0600070205080204" pitchFamily="34" charset="-128"/>
              </a:rPr>
              <a:t>Clunisois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. Les « biens en commun » en question, (avec la Communauté des Communes de Cluny),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2023 : Comprendre la Guillotière par le prisme du genre : un espace public en constante renégociation (avec la Maison des projets, Ville de Lyon)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2024 :  Promouvoir le logement social en régulant le marché (avec la Métropole de Lyon)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2025 : L’eau Sous tension, (commanditaire le CPIE du parc du Pilat)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>
            <a:extLst>
              <a:ext uri="{FF2B5EF4-FFF2-40B4-BE49-F238E27FC236}">
                <a16:creationId xmlns:a16="http://schemas.microsoft.com/office/drawing/2014/main" id="{B7421991-0AA4-C6E2-6ABA-F1FB97360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9300"/>
          </a:solidFill>
        </p:spPr>
        <p:txBody>
          <a:bodyPr anchor="ctr"/>
          <a:lstStyle/>
          <a:p>
            <a:pPr eaLnBrk="1" hangingPunct="1"/>
            <a:r>
              <a:rPr lang="fr-FR" altLang="fr-FR" sz="28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Une formation adossée à la recherche </a:t>
            </a:r>
            <a:br>
              <a:rPr lang="fr-FR" altLang="fr-FR" sz="28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</a:br>
            <a:r>
              <a:rPr lang="fr-FR" altLang="fr-FR" sz="28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Séminaires de recherche avec le Centre Max Weber –UMR 5283 et MSH LSE</a:t>
            </a:r>
          </a:p>
        </p:txBody>
      </p:sp>
      <p:sp>
        <p:nvSpPr>
          <p:cNvPr id="30722" name="Espace réservé du contenu 2">
            <a:extLst>
              <a:ext uri="{FF2B5EF4-FFF2-40B4-BE49-F238E27FC236}">
                <a16:creationId xmlns:a16="http://schemas.microsoft.com/office/drawing/2014/main" id="{9EBE6846-DE66-F586-3320-944B4D2B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40" y="1772816"/>
            <a:ext cx="8631240" cy="5085184"/>
          </a:xfrm>
        </p:spPr>
        <p:txBody>
          <a:bodyPr/>
          <a:lstStyle/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Quelques exemples :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- </a:t>
            </a:r>
            <a:r>
              <a:rPr lang="fr-FR" altLang="fr-FR" sz="1600" i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Ecologisation des pratiques agricoles et alimentaires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, septembre 2019 ;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- Séminaire Image animée </a:t>
            </a:r>
            <a:r>
              <a:rPr lang="fr-FR" altLang="fr-FR" sz="1600" i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Le participatif dans l’image animée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, 2020-21 ;</a:t>
            </a:r>
          </a:p>
          <a:p>
            <a:pPr algn="just" eaLnBrk="1" hangingPunct="1">
              <a:buFont typeface="Wingdings 2" pitchFamily="2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- CMW/Lyon 2/ Ecole d’architecture de Clermont-Ferrand et les associations </a:t>
            </a:r>
            <a:r>
              <a:rPr lang="fr-FR" altLang="fr-FR" sz="1600" i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Tillandsia 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et </a:t>
            </a:r>
            <a:r>
              <a:rPr lang="fr-FR" altLang="fr-FR" sz="1600" i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Entre les mailles ;</a:t>
            </a:r>
          </a:p>
          <a:p>
            <a:pPr algn="just" eaLnBrk="1" hangingPunct="1">
              <a:buFontTx/>
              <a:buChar char="-"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Partage autour des enquêtes collectives juin 2021 à 2025  </a:t>
            </a:r>
            <a:r>
              <a:rPr lang="fr-FR" altLang="fr-FR" sz="1600" i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quels partages d’expérience ?,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Masters SDO/SADL/</a:t>
            </a:r>
            <a:r>
              <a:rPr lang="fr-FR" sz="1600" b="1" dirty="0">
                <a:latin typeface="Neutra Text" panose="02000000000000000000" pitchFamily="50" charset="0"/>
              </a:rPr>
              <a:t>Master  IDS Intervention et développement social Parcours Politiques sociales et développement territorial (st </a:t>
            </a:r>
            <a:r>
              <a:rPr lang="fr-FR" sz="1600" b="1" dirty="0" err="1">
                <a:latin typeface="Neutra Text" panose="02000000000000000000" pitchFamily="50" charset="0"/>
              </a:rPr>
              <a:t>etienne</a:t>
            </a:r>
            <a:r>
              <a:rPr lang="fr-FR" sz="1600" b="1" dirty="0">
                <a:latin typeface="Neutra Text" panose="02000000000000000000" pitchFamily="50" charset="0"/>
              </a:rPr>
              <a:t>) ;</a:t>
            </a: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Séminaire &amp; Journée d’études : Les </a:t>
            </a:r>
            <a:r>
              <a:rPr lang="fr-FR" altLang="fr-FR" sz="1600" i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biens communs à l’épreuve des transitions territoriales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, Collège Européen de Cluny, novembre 2021 ;</a:t>
            </a:r>
          </a:p>
          <a:p>
            <a:pPr algn="just">
              <a:buFontTx/>
              <a:buChar char="-"/>
            </a:pPr>
            <a:r>
              <a:rPr lang="fr-FR" sz="1600" dirty="0" err="1">
                <a:latin typeface="Neutra Text" panose="02000000000000000000" pitchFamily="50" charset="0"/>
              </a:rPr>
              <a:t>Nov</a:t>
            </a:r>
            <a:r>
              <a:rPr lang="fr-FR" sz="1600" dirty="0">
                <a:latin typeface="Neutra Text" panose="02000000000000000000" pitchFamily="50" charset="0"/>
              </a:rPr>
              <a:t> 2023 : La restauration des rivières avec MSH  axe environnement urbain Lyon-ST-Etienne ;</a:t>
            </a:r>
          </a:p>
          <a:p>
            <a:pPr algn="just">
              <a:buFontTx/>
              <a:buChar char="-"/>
            </a:pPr>
            <a:r>
              <a:rPr lang="fr-FR" sz="1600" dirty="0">
                <a:latin typeface="Neutra Text" panose="02000000000000000000" pitchFamily="50" charset="0"/>
              </a:rPr>
              <a:t>Décembre 2023 : précarité et qualité alimentaire ;</a:t>
            </a:r>
          </a:p>
          <a:p>
            <a:pPr marL="0" indent="0" algn="just">
              <a:buNone/>
            </a:pPr>
            <a:r>
              <a:rPr lang="fr-FR" sz="1600" dirty="0">
                <a:latin typeface="Neutra Text" panose="02000000000000000000" pitchFamily="50" charset="0"/>
              </a:rPr>
              <a:t>- Décembre 2024, Sans </a:t>
            </a:r>
            <a:r>
              <a:rPr lang="fr-FR" sz="1600" dirty="0" err="1">
                <a:latin typeface="Neutra Text" panose="02000000000000000000" pitchFamily="50" charset="0"/>
              </a:rPr>
              <a:t>abrisme</a:t>
            </a:r>
            <a:r>
              <a:rPr lang="fr-FR" sz="1600" dirty="0">
                <a:latin typeface="Neutra Text" panose="02000000000000000000" pitchFamily="50" charset="0"/>
              </a:rPr>
              <a:t> et alimentation.</a:t>
            </a:r>
          </a:p>
          <a:p>
            <a:pPr algn="just" eaLnBrk="1" hangingPunct="1">
              <a:buFontTx/>
              <a:buChar char="-"/>
              <a:defRPr/>
            </a:pP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  <a:defRPr/>
            </a:pP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792B1-0816-8EDC-BC6F-A54CBE00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  <a:solidFill>
            <a:srgbClr val="FF9300"/>
          </a:solidFill>
        </p:spPr>
        <p:txBody>
          <a:bodyPr/>
          <a:lstStyle/>
          <a:p>
            <a:r>
              <a:rPr lang="fr-FR" sz="3000" b="1" dirty="0">
                <a:solidFill>
                  <a:schemeClr val="bg1"/>
                </a:solidFill>
                <a:latin typeface="Bebas Neue Bold" panose="020B0606020202050201" pitchFamily="34" charset="0"/>
              </a:rPr>
              <a:t>Des Journées d’étude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55FEEB-949E-B32B-10B5-4A66CEC6B48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/>
          <a:lstStyle/>
          <a:p>
            <a:pPr algn="just"/>
            <a:r>
              <a:rPr lang="fr-FR" sz="2000" dirty="0">
                <a:latin typeface="Neutra Text" panose="02000000000000000000" pitchFamily="50" charset="0"/>
              </a:rPr>
              <a:t>Novembre 2023 : La restauration des rivières.</a:t>
            </a:r>
          </a:p>
          <a:p>
            <a:pPr algn="just"/>
            <a:r>
              <a:rPr lang="fr-FR" sz="2000" dirty="0">
                <a:latin typeface="Neutra Text" panose="02000000000000000000" pitchFamily="50" charset="0"/>
              </a:rPr>
              <a:t>Décembre 2023 : précarité et qualité alimentaire.</a:t>
            </a:r>
          </a:p>
          <a:p>
            <a:pPr algn="just"/>
            <a:r>
              <a:rPr lang="fr-FR" sz="2000" dirty="0">
                <a:latin typeface="Neutra Text" panose="02000000000000000000" pitchFamily="50" charset="0"/>
              </a:rPr>
              <a:t>Janvier 2024 : Fondation pour le logement des personnes défavorisées.</a:t>
            </a:r>
          </a:p>
          <a:p>
            <a:pPr algn="just"/>
            <a:r>
              <a:rPr lang="fr-FR" sz="2000" dirty="0">
                <a:latin typeface="Neutra Text" panose="02000000000000000000" pitchFamily="50" charset="0"/>
              </a:rPr>
              <a:t>Mai 2024 : Gestion de la montagne et précarité à Chambéry.</a:t>
            </a:r>
          </a:p>
          <a:p>
            <a:pPr algn="just"/>
            <a:r>
              <a:rPr lang="fr-FR" sz="2000" dirty="0">
                <a:latin typeface="Neutra Text" panose="02000000000000000000" pitchFamily="50" charset="0"/>
              </a:rPr>
              <a:t>2025 : MRIE (Mission régionale d’information sur l’exclusion).</a:t>
            </a:r>
          </a:p>
        </p:txBody>
      </p:sp>
    </p:spTree>
    <p:extLst>
      <p:ext uri="{BB962C8B-B14F-4D97-AF65-F5344CB8AC3E}">
        <p14:creationId xmlns:p14="http://schemas.microsoft.com/office/powerpoint/2010/main" val="165702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>
            <a:extLst>
              <a:ext uri="{FF2B5EF4-FFF2-40B4-BE49-F238E27FC236}">
                <a16:creationId xmlns:a16="http://schemas.microsoft.com/office/drawing/2014/main" id="{61EBB176-A5DE-DFBB-F4FF-1158D593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81" y="1124744"/>
            <a:ext cx="2771731" cy="617513"/>
          </a:xfrm>
        </p:spPr>
        <p:txBody>
          <a:bodyPr/>
          <a:lstStyle/>
          <a:p>
            <a:pPr eaLnBrk="1" hangingPunct="1"/>
            <a:r>
              <a:rPr lang="fr-FR" altLang="fr-FR" sz="2800" dirty="0">
                <a:latin typeface="Bebas Neue Bold" panose="020B0606020202050201" pitchFamily="34" charset="0"/>
                <a:ea typeface="ＭＳ Ｐゴシック" panose="020B0600070205080204" pitchFamily="34" charset="-128"/>
              </a:rPr>
              <a:t>Des journées d’étude</a:t>
            </a:r>
          </a:p>
        </p:txBody>
      </p:sp>
      <p:sp>
        <p:nvSpPr>
          <p:cNvPr id="28674" name="Espace réservé du contenu 2">
            <a:extLst>
              <a:ext uri="{FF2B5EF4-FFF2-40B4-BE49-F238E27FC236}">
                <a16:creationId xmlns:a16="http://schemas.microsoft.com/office/drawing/2014/main" id="{1D89B136-7014-472E-929D-6441E1311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Ville en transition écologique 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: avec la communauté d’agglomération  de Privas à Vernoux -en-Vivarais, 2017.</a:t>
            </a:r>
          </a:p>
          <a:p>
            <a:pPr eaLnBrk="1" hangingPunct="1">
              <a:lnSpc>
                <a:spcPct val="90000"/>
              </a:lnSpc>
            </a:pPr>
            <a:endParaRPr lang="fr-FR" altLang="fr-FR" sz="20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Semaine Politique de la ville 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: avec la Métropole de Lyon, l’agence d’urbanisme, Labo cités,  (depuis 10 ans).</a:t>
            </a:r>
          </a:p>
          <a:p>
            <a:pPr eaLnBrk="1" hangingPunct="1">
              <a:lnSpc>
                <a:spcPct val="90000"/>
              </a:lnSpc>
            </a:pPr>
            <a:endParaRPr lang="fr-FR" altLang="fr-FR" sz="20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Et en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2019-20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: participation et </a:t>
            </a:r>
            <a:r>
              <a:rPr lang="fr-FR" altLang="fr-FR" sz="2000" dirty="0" err="1">
                <a:latin typeface="Neutra Text" panose="02000000000000000000" pitchFamily="50" charset="0"/>
                <a:ea typeface="ＭＳ Ｐゴシック" panose="020B0600070205080204" pitchFamily="34" charset="-128"/>
              </a:rPr>
              <a:t>co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-organisation  colloque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« Ruralités en action » 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sur ESS et Territoires ruraux et urbaines : alimentation </a:t>
            </a:r>
            <a:b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</a:b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et ESS.</a:t>
            </a:r>
          </a:p>
          <a:p>
            <a:pPr eaLnBrk="1" hangingPunct="1">
              <a:lnSpc>
                <a:spcPct val="90000"/>
              </a:lnSpc>
            </a:pPr>
            <a:endParaRPr lang="fr-FR" altLang="fr-FR" sz="20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En 23 et 24 mai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2022 , 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journées d’études :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</a:t>
            </a:r>
            <a:b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</a:br>
            <a:r>
              <a:rPr lang="fr-FR" altLang="fr-FR" sz="2000" b="1" i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« Les recherches en commun à la croisée des problèmes environnementaux, sociaux et sanitaires »,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organisées par l’Université Lumière Lyon 2 – Centre Maw Weber –CNRS.</a:t>
            </a:r>
            <a:endParaRPr lang="fr-FR" altLang="fr-FR" sz="20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</p:txBody>
      </p:sp>
      <p:pic>
        <p:nvPicPr>
          <p:cNvPr id="28675" name="Image 6">
            <a:extLst>
              <a:ext uri="{FF2B5EF4-FFF2-40B4-BE49-F238E27FC236}">
                <a16:creationId xmlns:a16="http://schemas.microsoft.com/office/drawing/2014/main" id="{D36CB41C-4109-4DB3-0384-227923C2F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1" y="2996952"/>
            <a:ext cx="2590326" cy="288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6FDE3421-317A-4463-A770-2D4C9F6850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80728"/>
          </a:xfrm>
          <a:prstGeom prst="rect">
            <a:avLst/>
          </a:prstGeom>
          <a:solidFill>
            <a:srgbClr val="FF9300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3000" b="1" dirty="0">
                <a:solidFill>
                  <a:schemeClr val="bg1"/>
                </a:solidFill>
                <a:latin typeface="Bebas Neue Bold" panose="020B0606020202050201" pitchFamily="34" charset="0"/>
              </a:rPr>
              <a:t>INFORMATIONS ET INSCRIPTION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F56BEEF-CBD0-4BE2-BC6D-0E0E48C155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0040" y="1916832"/>
            <a:ext cx="8503920" cy="4422232"/>
          </a:xfrm>
        </p:spPr>
        <p:txBody>
          <a:bodyPr/>
          <a:lstStyle/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8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FORMATION INITIALE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Responsable pédagogique du M1 : </a:t>
            </a:r>
            <a:r>
              <a:rPr lang="fr-FR" altLang="fr-FR" sz="16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Loïc BONNEVAL 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  <a:hlinkClick r:id="rId2"/>
              </a:rPr>
              <a:t>Loic.bonneval@univ-lyon2.fr</a:t>
            </a: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Responsable pédagogique du M2 : </a:t>
            </a:r>
            <a:r>
              <a:rPr lang="fr-FR" altLang="fr-FR" sz="1600" b="1" dirty="0" err="1">
                <a:latin typeface="Neutra Text" panose="02000000000000000000" pitchFamily="50" charset="0"/>
                <a:ea typeface="ＭＳ Ｐゴシック" panose="020B0600070205080204" pitchFamily="34" charset="-128"/>
              </a:rPr>
              <a:t>Spyros</a:t>
            </a:r>
            <a:r>
              <a:rPr lang="fr-FR" altLang="fr-FR" sz="16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FRANGUIADAKIS 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  <a:hlinkClick r:id="rId3"/>
              </a:rPr>
              <a:t>Spyros.franguiadakis@univ-lyon2.fr</a:t>
            </a: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Gestionnaire de scolarité : </a:t>
            </a:r>
            <a:r>
              <a:rPr lang="fr-FR" altLang="fr-FR" sz="16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Anis BOUNAB 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  <a:hlinkClick r:id="rId4"/>
              </a:rPr>
              <a:t>Anis.bounab@univ-lyon2.fr</a:t>
            </a: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8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FORMATION CONTINUE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Responsable pédagogique du M1 et M2 : </a:t>
            </a:r>
            <a:r>
              <a:rPr lang="fr-FR" altLang="fr-FR" sz="16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Béatrice MAURINES 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  <a:hlinkClick r:id="rId5"/>
              </a:rPr>
              <a:t>Beatrice.maurines@univ-lyon2.fr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Gestionnaire de scolarité : </a:t>
            </a:r>
            <a:r>
              <a:rPr lang="fr-FR" altLang="fr-FR" sz="16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Marianne VIDIL 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  <a:hlinkClick r:id="rId6"/>
              </a:rPr>
              <a:t>m.vidil@univ-lyon2.fr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endParaRPr lang="fr-FR" altLang="fr-FR" sz="18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08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>
            <a:extLst>
              <a:ext uri="{FF2B5EF4-FFF2-40B4-BE49-F238E27FC236}">
                <a16:creationId xmlns:a16="http://schemas.microsoft.com/office/drawing/2014/main" id="{71F62A5E-1243-7A89-A877-242D7EC1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88" y="258763"/>
            <a:ext cx="4043362" cy="935037"/>
          </a:xfrm>
        </p:spPr>
        <p:txBody>
          <a:bodyPr/>
          <a:lstStyle/>
          <a:p>
            <a:pPr eaLnBrk="1" hangingPunct="1"/>
            <a:r>
              <a:rPr lang="fr-FR" altLang="fr-FR" sz="2800" b="1" dirty="0">
                <a:solidFill>
                  <a:srgbClr val="00682F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Les objectifs de la formation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E4BC16-3A73-853C-2EDF-EFBCA4DAD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142873" y="1563689"/>
            <a:ext cx="4600575" cy="506410"/>
          </a:xfrm>
          <a:ln w="9525"/>
          <a:effectLst>
            <a:outerShdw blurRad="50800" dist="254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3200" dirty="0">
                <a:latin typeface="Neutra Text" panose="02000000000000000000" pitchFamily="50" charset="0"/>
              </a:rPr>
              <a:t>MASTER – RCT</a:t>
            </a:r>
          </a:p>
        </p:txBody>
      </p:sp>
      <p:sp>
        <p:nvSpPr>
          <p:cNvPr id="14342" name="Espace réservé du contenu 5">
            <a:extLst>
              <a:ext uri="{FF2B5EF4-FFF2-40B4-BE49-F238E27FC236}">
                <a16:creationId xmlns:a16="http://schemas.microsoft.com/office/drawing/2014/main" id="{28FE99F5-0AC5-8BF3-0175-EE54DD68C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975" y="1422400"/>
            <a:ext cx="45212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fr-FR" altLang="fr-FR" sz="2300" b="1" dirty="0">
                <a:solidFill>
                  <a:schemeClr val="bg1">
                    <a:lumMod val="95000"/>
                  </a:schemeClr>
                </a:solidFill>
                <a:latin typeface="Neutra Text" panose="02000000000000000000" pitchFamily="50" charset="0"/>
                <a:ea typeface="ＭＳ Ｐゴシック" panose="020B0600070205080204" pitchFamily="34" charset="-128"/>
              </a:rPr>
              <a:t>Etudier les transitions territoriales par :</a:t>
            </a: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fr-FR" altLang="fr-FR" sz="2300" b="1" dirty="0">
              <a:solidFill>
                <a:schemeClr val="bg1">
                  <a:lumMod val="95000"/>
                </a:schemeClr>
              </a:solidFill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  <a:buFontTx/>
              <a:buChar char="-"/>
              <a:defRPr/>
            </a:pP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Les interfaces sciences &amp; société ;</a:t>
            </a:r>
          </a:p>
          <a:p>
            <a:pPr eaLnBrk="1" hangingPunct="1">
              <a:lnSpc>
                <a:spcPct val="110000"/>
              </a:lnSpc>
              <a:buFontTx/>
              <a:buChar char="-"/>
              <a:defRPr/>
            </a:pP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Les formes d’« enquête en commun » (recherche-action, recherches collaboratives, co-production des savoirs, expérimentation...) ;</a:t>
            </a:r>
          </a:p>
          <a:p>
            <a:pPr eaLnBrk="1" hangingPunct="1">
              <a:lnSpc>
                <a:spcPct val="110000"/>
              </a:lnSpc>
              <a:buFontTx/>
              <a:buChar char="-"/>
              <a:defRPr/>
            </a:pP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Le diagnostic territorial ;</a:t>
            </a:r>
          </a:p>
          <a:p>
            <a:pPr eaLnBrk="1" hangingPunct="1">
              <a:lnSpc>
                <a:spcPct val="110000"/>
              </a:lnSpc>
              <a:buFontTx/>
              <a:buChar char="-"/>
              <a:defRPr/>
            </a:pP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La réponse à partir de demandes d’organismes professionnels, d’associations et d’organismes de recherche.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endParaRPr lang="fr-FR" altLang="fr-FR" sz="2300" dirty="0">
              <a:ea typeface="ＭＳ Ｐゴシック" panose="020B0600070205080204" pitchFamily="34" charset="-128"/>
            </a:endParaRPr>
          </a:p>
        </p:txBody>
      </p:sp>
      <p:sp>
        <p:nvSpPr>
          <p:cNvPr id="16388" name="AutoShape 8" descr="1604315780624">
            <a:extLst>
              <a:ext uri="{FF2B5EF4-FFF2-40B4-BE49-F238E27FC236}">
                <a16:creationId xmlns:a16="http://schemas.microsoft.com/office/drawing/2014/main" id="{2C3A1011-0C2F-1DD3-5D38-371528CFB8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825" y="-144463"/>
            <a:ext cx="1063625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16389" name="Rectangle 10">
            <a:extLst>
              <a:ext uri="{FF2B5EF4-FFF2-40B4-BE49-F238E27FC236}">
                <a16:creationId xmlns:a16="http://schemas.microsoft.com/office/drawing/2014/main" id="{A5FBE7CE-F6D6-287E-16D9-56F0234F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30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/>
          </a:p>
        </p:txBody>
      </p:sp>
      <p:pic>
        <p:nvPicPr>
          <p:cNvPr id="16390" name="Image 1" descr="3AEB20E1">
            <a:extLst>
              <a:ext uri="{FF2B5EF4-FFF2-40B4-BE49-F238E27FC236}">
                <a16:creationId xmlns:a16="http://schemas.microsoft.com/office/drawing/2014/main" id="{EA4AD63D-DAAF-DB04-2B48-7A2770A3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"/>
            <a:ext cx="2895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44CB3716-882E-AB5E-3547-1E0A34812A01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377825" y="2492375"/>
            <a:ext cx="4141788" cy="3671888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>
            <a:outerShdw blurRad="50800" dist="254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000"/>
              <a:t>RIALES</a:t>
            </a:r>
          </a:p>
        </p:txBody>
      </p:sp>
      <p:pic>
        <p:nvPicPr>
          <p:cNvPr id="16393" name="Image 5">
            <a:extLst>
              <a:ext uri="{FF2B5EF4-FFF2-40B4-BE49-F238E27FC236}">
                <a16:creationId xmlns:a16="http://schemas.microsoft.com/office/drawing/2014/main" id="{1D1250F5-FA76-8D6A-1C35-BDF55534A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8" y="2620225"/>
            <a:ext cx="3897313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408E99-E8A9-28B9-F879-BC7627639AFE}"/>
              </a:ext>
            </a:extLst>
          </p:cNvPr>
          <p:cNvSpPr/>
          <p:nvPr/>
        </p:nvSpPr>
        <p:spPr>
          <a:xfrm>
            <a:off x="179512" y="296552"/>
            <a:ext cx="4054349" cy="914400"/>
          </a:xfrm>
          <a:prstGeom prst="rect">
            <a:avLst/>
          </a:prstGeom>
          <a:noFill/>
          <a:effectLst>
            <a:outerShdw blurRad="50800" dist="254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Neutra Text" panose="02000000000000000000" pitchFamily="50" charset="0"/>
              </a:rPr>
              <a:t>Pour la  Formation initiale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D7EDD-FBEE-2664-5781-45167BDB28F5}"/>
              </a:ext>
            </a:extLst>
          </p:cNvPr>
          <p:cNvSpPr/>
          <p:nvPr/>
        </p:nvSpPr>
        <p:spPr>
          <a:xfrm>
            <a:off x="4910138" y="275389"/>
            <a:ext cx="3898658" cy="914400"/>
          </a:xfrm>
          <a:prstGeom prst="rect">
            <a:avLst/>
          </a:prstGeom>
          <a:noFill/>
          <a:effectLst>
            <a:outerShdw blurRad="50800" dist="254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Neutra Text" panose="02000000000000000000" pitchFamily="50" charset="0"/>
              </a:rPr>
              <a:t>Pour la Formation continue</a:t>
            </a: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E70E0078-2DC8-018C-A152-35C3D0C5DA02}"/>
              </a:ext>
            </a:extLst>
          </p:cNvPr>
          <p:cNvSpPr/>
          <p:nvPr/>
        </p:nvSpPr>
        <p:spPr>
          <a:xfrm>
            <a:off x="6617151" y="1085828"/>
            <a:ext cx="484632" cy="978408"/>
          </a:xfrm>
          <a:prstGeom prst="downArrow">
            <a:avLst/>
          </a:prstGeom>
          <a:solidFill>
            <a:srgbClr val="FF9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C0EE5A-4398-0D04-9FF7-1B5D4A802402}"/>
              </a:ext>
            </a:extLst>
          </p:cNvPr>
          <p:cNvSpPr/>
          <p:nvPr/>
        </p:nvSpPr>
        <p:spPr>
          <a:xfrm>
            <a:off x="4636894" y="2237484"/>
            <a:ext cx="4227027" cy="2151196"/>
          </a:xfrm>
          <a:prstGeom prst="rect">
            <a:avLst/>
          </a:prstGeom>
          <a:solidFill>
            <a:srgbClr val="FF93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Neutra Text" panose="02000000000000000000" pitchFamily="50" charset="0"/>
              </a:rPr>
              <a:t>CONDITIONS D’ACCES</a:t>
            </a:r>
          </a:p>
          <a:p>
            <a:pPr algn="ctr"/>
            <a:r>
              <a:rPr lang="fr-FR" dirty="0">
                <a:latin typeface="Neutra Text" panose="02000000000000000000" pitchFamily="50" charset="0"/>
              </a:rPr>
              <a:t>Bac +3</a:t>
            </a:r>
          </a:p>
          <a:p>
            <a:pPr algn="ctr"/>
            <a:r>
              <a:rPr lang="fr-FR" dirty="0">
                <a:latin typeface="Neutra Text" panose="02000000000000000000" pitchFamily="50" charset="0"/>
              </a:rPr>
              <a:t>5 ans d’expérience professionnelle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8E61EE-16F1-8666-41C5-E5B13F61574C}"/>
              </a:ext>
            </a:extLst>
          </p:cNvPr>
          <p:cNvSpPr/>
          <p:nvPr/>
        </p:nvSpPr>
        <p:spPr>
          <a:xfrm>
            <a:off x="2328799" y="4761936"/>
            <a:ext cx="4447356" cy="1656184"/>
          </a:xfrm>
          <a:prstGeom prst="rect">
            <a:avLst/>
          </a:prstGeom>
          <a:noFill/>
          <a:effectLst>
            <a:outerShdw blurRad="50800" dist="254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Neutra Text" panose="02000000000000000000" pitchFamily="50" charset="0"/>
              </a:rPr>
              <a:t>Dépôt des candidatures </a:t>
            </a:r>
            <a:br>
              <a:rPr lang="fr-FR" dirty="0">
                <a:solidFill>
                  <a:schemeClr val="tx1"/>
                </a:solidFill>
                <a:latin typeface="Neutra Text" panose="02000000000000000000" pitchFamily="50" charset="0"/>
              </a:rPr>
            </a:br>
            <a:r>
              <a:rPr lang="fr-FR" dirty="0">
                <a:solidFill>
                  <a:schemeClr val="tx1"/>
                </a:solidFill>
                <a:latin typeface="Neutra Text" panose="02000000000000000000" pitchFamily="50" charset="0"/>
              </a:rPr>
              <a:t>sur </a:t>
            </a:r>
          </a:p>
          <a:p>
            <a:pPr algn="ctr"/>
            <a:r>
              <a:rPr lang="fr-FR" dirty="0">
                <a:solidFill>
                  <a:schemeClr val="tx1"/>
                </a:solidFill>
                <a:latin typeface="Neutra Text" panose="02000000000000000000" pitchFamily="50" charset="0"/>
              </a:rPr>
              <a:t>Mon Master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016D9D3-25A3-5631-069F-861E9A63C565}"/>
              </a:ext>
            </a:extLst>
          </p:cNvPr>
          <p:cNvCxnSpPr>
            <a:cxnSpLocks/>
          </p:cNvCxnSpPr>
          <p:nvPr/>
        </p:nvCxnSpPr>
        <p:spPr>
          <a:xfrm>
            <a:off x="1747804" y="4402666"/>
            <a:ext cx="936000" cy="636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E70EF1D-8B3C-A8C8-E6D6-1765B8B6F2FD}"/>
              </a:ext>
            </a:extLst>
          </p:cNvPr>
          <p:cNvCxnSpPr/>
          <p:nvPr/>
        </p:nvCxnSpPr>
        <p:spPr>
          <a:xfrm flipV="1">
            <a:off x="3424533" y="4475951"/>
            <a:ext cx="0" cy="110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59A0DC3-6935-10CD-2AA2-F4530C060C7D}"/>
              </a:ext>
            </a:extLst>
          </p:cNvPr>
          <p:cNvCxnSpPr/>
          <p:nvPr/>
        </p:nvCxnSpPr>
        <p:spPr>
          <a:xfrm flipH="1">
            <a:off x="6652722" y="4386792"/>
            <a:ext cx="499208" cy="6812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C8D5336-2887-4AF6-A285-C3A337396557}"/>
              </a:ext>
            </a:extLst>
          </p:cNvPr>
          <p:cNvSpPr/>
          <p:nvPr/>
        </p:nvSpPr>
        <p:spPr>
          <a:xfrm>
            <a:off x="301625" y="2237484"/>
            <a:ext cx="4054349" cy="2151196"/>
          </a:xfrm>
          <a:prstGeom prst="rect">
            <a:avLst/>
          </a:prstGeom>
          <a:solidFill>
            <a:srgbClr val="FF93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Neutra Text" panose="02000000000000000000" pitchFamily="50" charset="0"/>
              </a:rPr>
              <a:t>CONDITIONS D’ACCES</a:t>
            </a:r>
          </a:p>
          <a:p>
            <a:pPr algn="ctr"/>
            <a:r>
              <a:rPr lang="fr-FR" dirty="0">
                <a:latin typeface="Neutra Text" panose="02000000000000000000" pitchFamily="50" charset="0"/>
              </a:rPr>
              <a:t>Bac +3</a:t>
            </a:r>
          </a:p>
          <a:p>
            <a:pPr algn="ctr"/>
            <a:r>
              <a:rPr lang="fr-FR" sz="1600" dirty="0">
                <a:latin typeface="Neutra Text" panose="02000000000000000000" pitchFamily="50" charset="0"/>
              </a:rPr>
              <a:t>Licence Sociologie, anthropologie ou science politique</a:t>
            </a:r>
          </a:p>
        </p:txBody>
      </p:sp>
      <p:sp>
        <p:nvSpPr>
          <p:cNvPr id="15" name="Flèche vers le bas 8">
            <a:extLst>
              <a:ext uri="{FF2B5EF4-FFF2-40B4-BE49-F238E27FC236}">
                <a16:creationId xmlns:a16="http://schemas.microsoft.com/office/drawing/2014/main" id="{699F4647-0DBC-4C00-A035-141B1B1E3A81}"/>
              </a:ext>
            </a:extLst>
          </p:cNvPr>
          <p:cNvSpPr/>
          <p:nvPr/>
        </p:nvSpPr>
        <p:spPr>
          <a:xfrm>
            <a:off x="1964370" y="1085828"/>
            <a:ext cx="484632" cy="978408"/>
          </a:xfrm>
          <a:prstGeom prst="downArrow">
            <a:avLst/>
          </a:prstGeom>
          <a:solidFill>
            <a:srgbClr val="FF9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93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914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9FB9423-B910-1E79-3D10-BE9E875D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9300"/>
          </a:solidFill>
        </p:spPr>
        <p:txBody>
          <a:bodyPr anchor="ctr"/>
          <a:lstStyle/>
          <a:p>
            <a:pPr eaLnBrk="1" hangingPunct="1"/>
            <a:r>
              <a:rPr lang="fr-FR" altLang="fr-FR" sz="28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Une approche sociologique et anthropologique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9E5E6107-D9D8-4B93-990B-9640BCFDA4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458958"/>
            <a:ext cx="8784976" cy="5041155"/>
          </a:xfrm>
        </p:spPr>
        <p:txBody>
          <a:bodyPr/>
          <a:lstStyle/>
          <a:p>
            <a:pPr marL="274638" lvl="1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Neutra Text" panose="02000000000000000000" pitchFamily="50" charset="0"/>
                <a:ea typeface="ＭＳ Ｐゴシック" panose="020B0600070205080204" pitchFamily="34" charset="-128"/>
              </a:rPr>
              <a:t>En s’appuyant sur :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Une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posture réflexive 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indispensable aux acteurs-praticiens-chercheurs pour penser le concept de transition ;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L’approfondissement des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démarches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sociologiques permettant de mener des recherches appliquées aux transitions territoriales ;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Des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connaissances spécifiques pour l’analyse  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des politiques publiques, du fonctionnement des collectivités territoriales, des questions administratives, institutionnelles, juridiques, associatives…</a:t>
            </a:r>
          </a:p>
          <a:p>
            <a:pPr eaLnBrk="1" hangingPunct="1">
              <a:lnSpc>
                <a:spcPct val="90000"/>
              </a:lnSpc>
            </a:pPr>
            <a:endParaRPr lang="fr-FR" altLang="fr-FR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EF0BB29B-CBF7-C8E1-9D09-B72175F00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9300"/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Bebas Neue Bold" panose="020B0606020202050201" pitchFamily="34" charset="0"/>
                <a:ea typeface="+mj-ea"/>
                <a:cs typeface="+mj-cs"/>
              </a:rPr>
              <a:t>Avec des postures de recherche -action/collaborative/citoyenne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40DBDB14-94CD-1368-A242-A1E2C0B21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496943" cy="4103092"/>
          </a:xfrm>
        </p:spPr>
        <p:txBody>
          <a:bodyPr/>
          <a:lstStyle/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Etats des lieux : territoires, organisations, questions SHS ;</a:t>
            </a:r>
          </a:p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Diagnostics territoriaux  ex : centre social, agence d’urbanisme ;</a:t>
            </a:r>
          </a:p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Mise en  œuvre de projets d’action ;</a:t>
            </a:r>
          </a:p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Expertise ;</a:t>
            </a:r>
          </a:p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Évaluation des politiques publiques ;</a:t>
            </a:r>
          </a:p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Recherche fondamentale ou appliquée-impliquée avec des laboratoires de recherche/des structures de l’ESS/ des collectivités territoriales…</a:t>
            </a:r>
          </a:p>
          <a:p>
            <a:pPr eaLnBrk="1" hangingPunct="1">
              <a:lnSpc>
                <a:spcPct val="80000"/>
              </a:lnSpc>
            </a:pPr>
            <a:endParaRPr lang="fr-FR" altLang="fr-FR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>
            <a:extLst>
              <a:ext uri="{FF2B5EF4-FFF2-40B4-BE49-F238E27FC236}">
                <a16:creationId xmlns:a16="http://schemas.microsoft.com/office/drawing/2014/main" id="{A21E2D4E-500B-184B-5615-71DEC8DD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9300"/>
          </a:solidFill>
          <a:ln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sz="28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Étude des territorialités</a:t>
            </a:r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999BB5F2-F042-39BC-6000-71B0C433E1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defRPr/>
            </a:pP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Différents types de territoires 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(ville, périurbain, rural) étudiés en cours par :</a:t>
            </a:r>
          </a:p>
          <a:p>
            <a:pPr algn="just" eaLnBrk="1" hangingPunct="1">
              <a:buFontTx/>
              <a:buChar char="-"/>
              <a:defRPr/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des enseignantes-chercheuses et enseignants-chercheurs, </a:t>
            </a:r>
          </a:p>
          <a:p>
            <a:pPr algn="just" eaLnBrk="1" hangingPunct="1">
              <a:buFontTx/>
              <a:buChar char="-"/>
              <a:defRPr/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des professionnels.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=&gt; Dans le cadre de journées d’étude  : politique de la ville, transitions écologiques, ruralités en action, solidarités et migrations, images animées et participation, approches sensorielles et sensibles de milieux</a:t>
            </a:r>
            <a:r>
              <a:rPr lang="fr-FR" altLang="fr-FR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endParaRPr lang="fr-FR" altLang="fr-FR" sz="20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43D09-AC5A-1968-57AD-E277FEA5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9300"/>
          </a:solidFill>
        </p:spPr>
        <p:txBody>
          <a:bodyPr anchor="ctr"/>
          <a:lstStyle/>
          <a:p>
            <a:r>
              <a:rPr lang="fr-FR" sz="3200" b="1" dirty="0">
                <a:solidFill>
                  <a:schemeClr val="bg1"/>
                </a:solidFill>
                <a:latin typeface="Bebas Neue Bold" panose="020B0606020202050201" pitchFamily="34" charset="0"/>
              </a:rPr>
              <a:t>Les domaines traités dans la formation</a:t>
            </a:r>
            <a:endParaRPr lang="fr-FR" sz="3600" b="1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9D72FB-6B28-B297-EA90-E9909468B8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sz="2000" dirty="0"/>
          </a:p>
          <a:p>
            <a:r>
              <a:rPr lang="fr-FR" sz="2000" dirty="0">
                <a:latin typeface="Neutra Text" panose="02000000000000000000" pitchFamily="50" charset="0"/>
              </a:rPr>
              <a:t>Se relier aux milieux ;</a:t>
            </a:r>
          </a:p>
          <a:p>
            <a:r>
              <a:rPr lang="fr-FR" sz="2000" dirty="0">
                <a:latin typeface="Neutra Text" panose="02000000000000000000" pitchFamily="50" charset="0"/>
              </a:rPr>
              <a:t>Habiter les transitions ;</a:t>
            </a:r>
          </a:p>
          <a:p>
            <a:r>
              <a:rPr lang="fr-FR" sz="2000" dirty="0">
                <a:latin typeface="Neutra Text" panose="02000000000000000000" pitchFamily="50" charset="0"/>
              </a:rPr>
              <a:t>Accueillir les mobilités : migrations, hospitalités, solidarités ;</a:t>
            </a:r>
          </a:p>
          <a:p>
            <a:r>
              <a:rPr lang="fr-FR" sz="2000" dirty="0">
                <a:latin typeface="Neutra Text" panose="02000000000000000000" pitchFamily="50" charset="0"/>
              </a:rPr>
              <a:t>Se nourrir et gouverner les territoires alimentaires.</a:t>
            </a:r>
          </a:p>
        </p:txBody>
      </p:sp>
    </p:spTree>
    <p:extLst>
      <p:ext uri="{BB962C8B-B14F-4D97-AF65-F5344CB8AC3E}">
        <p14:creationId xmlns:p14="http://schemas.microsoft.com/office/powerpoint/2010/main" val="77306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89142-9859-4AA8-7243-2F6ED294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7425"/>
          </a:xfrm>
          <a:solidFill>
            <a:srgbClr val="FF9300"/>
          </a:solidFill>
        </p:spPr>
        <p:txBody>
          <a:bodyPr anchor="ctr"/>
          <a:lstStyle/>
          <a:p>
            <a:r>
              <a:rPr lang="fr-FR" b="1" dirty="0">
                <a:solidFill>
                  <a:schemeClr val="bg1"/>
                </a:solidFill>
                <a:latin typeface="Bebas Neue Bold" panose="020B0606020202050201" pitchFamily="34" charset="0"/>
              </a:rPr>
              <a:t>Les enseignements dans le M1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9D9717-2CE7-9C74-7059-9C2355A635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5926" y="1700808"/>
            <a:ext cx="8503920" cy="4536504"/>
          </a:xfrm>
        </p:spPr>
        <p:txBody>
          <a:bodyPr/>
          <a:lstStyle/>
          <a:p>
            <a:r>
              <a:rPr lang="fr-FR" sz="2400" b="1" dirty="0">
                <a:latin typeface="Neutra Text" panose="02000000000000000000" pitchFamily="50" charset="0"/>
              </a:rPr>
              <a:t>Enseignements du tronc commun du M1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2 CM de théories sociologiques (2*21h)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2 CM « Tendances actuelles de la sociologie » et « Métiers de la sociologie » </a:t>
            </a:r>
            <a:b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</a:br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(21h S1, 10h S2)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2 TD de Méthodologie (qualitatif et quantitatif) (2x21h S1, 2x21h S2)</a:t>
            </a:r>
          </a:p>
          <a:p>
            <a:r>
              <a:rPr lang="fr-FR" sz="2400" b="1" dirty="0">
                <a:latin typeface="Neutra Text" panose="02000000000000000000" pitchFamily="50" charset="0"/>
              </a:rPr>
              <a:t>Enseignements spécifiques au parcours RCT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TD « Les recherches en commun » 21h, SD1)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Séminaire RCT et accompagnement au mémoire (2*42h)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Enseignements professionnalisants et cours en commun avec étudiants </a:t>
            </a:r>
            <a:b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</a:br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en formation continue</a:t>
            </a:r>
          </a:p>
          <a:p>
            <a:r>
              <a:rPr lang="fr-FR" sz="2000" b="1" dirty="0">
                <a:latin typeface="Neutra Text" panose="02000000000000000000" pitchFamily="50" charset="0"/>
              </a:rPr>
              <a:t>Interventions de professionnels dans le M1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Diagnostic territorial (14h S1)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Table ronde des métiers du développement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Journée d’étude et de rencontre avec des professionnels</a:t>
            </a:r>
          </a:p>
          <a:p>
            <a:pPr lvl="1"/>
            <a:endParaRPr lang="fr-FR" dirty="0">
              <a:latin typeface="Neutra Text" panose="02000000000000000000" pitchFamily="50" charset="0"/>
            </a:endParaRPr>
          </a:p>
          <a:p>
            <a:pPr lvl="1"/>
            <a:endParaRPr lang="fr-FR" dirty="0">
              <a:solidFill>
                <a:srgbClr val="FF0000"/>
              </a:solidFill>
              <a:latin typeface="Neutra Text" panose="02000000000000000000" pitchFamily="50" charset="0"/>
            </a:endParaRPr>
          </a:p>
          <a:p>
            <a:endParaRPr lang="fr-FR" dirty="0">
              <a:solidFill>
                <a:srgbClr val="FF0000"/>
              </a:solidFill>
              <a:latin typeface="Neutra Tex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8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78CDDC-2DDD-7357-E960-1A6EB8F1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7425"/>
          </a:xfrm>
          <a:solidFill>
            <a:srgbClr val="FF9300"/>
          </a:solidFill>
          <a:ln>
            <a:solidFill>
              <a:schemeClr val="accent1"/>
            </a:solidFill>
          </a:ln>
        </p:spPr>
        <p:txBody>
          <a:bodyPr anchor="ctr"/>
          <a:lstStyle/>
          <a:p>
            <a:r>
              <a:rPr lang="fr-FR" b="1" dirty="0">
                <a:solidFill>
                  <a:schemeClr val="bg1"/>
                </a:solidFill>
                <a:latin typeface="Bebas Neue Bold" panose="020B0606020202050201" pitchFamily="34" charset="0"/>
              </a:rPr>
              <a:t>Les enseignements dans le M2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3928CC-6629-1A17-E9E2-FC238011E8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529408"/>
            <a:ext cx="8534400" cy="5328592"/>
          </a:xfrm>
        </p:spPr>
        <p:txBody>
          <a:bodyPr/>
          <a:lstStyle/>
          <a:p>
            <a:r>
              <a:rPr lang="fr-FR" sz="2000" b="1" dirty="0">
                <a:latin typeface="Neutra Text" panose="02000000000000000000" pitchFamily="50" charset="0"/>
              </a:rPr>
              <a:t>Organisation du M2</a:t>
            </a:r>
          </a:p>
          <a:p>
            <a:pPr lvl="1"/>
            <a:r>
              <a:rPr lang="fr-FR" sz="2000" b="1" dirty="0">
                <a:solidFill>
                  <a:schemeClr val="tx1"/>
                </a:solidFill>
                <a:latin typeface="Neutra Text" panose="02000000000000000000" pitchFamily="50" charset="0"/>
              </a:rPr>
              <a:t>Cours au premiers semestre</a:t>
            </a:r>
          </a:p>
          <a:p>
            <a:pPr lvl="2"/>
            <a:r>
              <a:rPr lang="fr-FR" sz="1600" dirty="0">
                <a:latin typeface="Neutra Text" panose="02000000000000000000" pitchFamily="50" charset="0"/>
              </a:rPr>
              <a:t>4 modules de 18h (se relier aux milieux, habiter les transitions, accueillir les migrations, </a:t>
            </a:r>
            <a:br>
              <a:rPr lang="fr-FR" sz="1600" dirty="0">
                <a:latin typeface="Neutra Text" panose="02000000000000000000" pitchFamily="50" charset="0"/>
              </a:rPr>
            </a:br>
            <a:r>
              <a:rPr lang="fr-FR" sz="1600" dirty="0">
                <a:latin typeface="Neutra Text" panose="02000000000000000000" pitchFamily="50" charset="0"/>
              </a:rPr>
              <a:t>se nourrir et gouverner les territoires alimentaires</a:t>
            </a:r>
          </a:p>
          <a:p>
            <a:pPr lvl="2"/>
            <a:r>
              <a:rPr lang="fr-FR" sz="1600" dirty="0">
                <a:latin typeface="Neutra Text" panose="02000000000000000000" pitchFamily="50" charset="0"/>
              </a:rPr>
              <a:t>Enquête collective</a:t>
            </a:r>
          </a:p>
          <a:p>
            <a:pPr lvl="2"/>
            <a:r>
              <a:rPr lang="fr-FR" sz="1600" dirty="0">
                <a:latin typeface="Neutra Text" panose="02000000000000000000" pitchFamily="50" charset="0"/>
              </a:rPr>
              <a:t>Autres enseignements (savoirs participatifs, approches théoriques et méthodologiques, enseignements à visée professionnelle, techniques d’écriture et de valorisation de la recherche)</a:t>
            </a:r>
          </a:p>
          <a:p>
            <a:pPr lvl="1"/>
            <a:r>
              <a:rPr lang="fr-FR" sz="2000" b="1" dirty="0">
                <a:solidFill>
                  <a:schemeClr val="tx1"/>
                </a:solidFill>
                <a:latin typeface="Neutra Text" panose="02000000000000000000" pitchFamily="50" charset="0"/>
              </a:rPr>
              <a:t>Stage et mémoire au 2</a:t>
            </a:r>
            <a:r>
              <a:rPr lang="fr-FR" sz="2000" b="1" baseline="30000" dirty="0">
                <a:solidFill>
                  <a:schemeClr val="tx1"/>
                </a:solidFill>
                <a:latin typeface="Neutra Text" panose="02000000000000000000" pitchFamily="50" charset="0"/>
              </a:rPr>
              <a:t>e</a:t>
            </a:r>
            <a:r>
              <a:rPr lang="fr-FR" sz="2000" b="1" dirty="0">
                <a:solidFill>
                  <a:schemeClr val="tx1"/>
                </a:solidFill>
                <a:latin typeface="Neutra Text" panose="02000000000000000000" pitchFamily="50" charset="0"/>
              </a:rPr>
              <a:t> semestre</a:t>
            </a:r>
          </a:p>
          <a:p>
            <a:r>
              <a:rPr lang="fr-FR" sz="2000" b="1" dirty="0">
                <a:latin typeface="Neutra Text" panose="02000000000000000000" pitchFamily="50" charset="0"/>
              </a:rPr>
              <a:t>Interventions de professionnels dans le M2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Pour le montage de projet et l’enquête collective ;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Enseignements à visée professionnelle : gestion, évaluation des politiques publiques, outils participatifs ;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Rencontre avec des professionnelles et professionnels dans les modules ;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Participation à des séminaires de recherche.</a:t>
            </a:r>
          </a:p>
          <a:p>
            <a:endParaRPr lang="fr-FR" dirty="0">
              <a:latin typeface="Neutra Text" panose="02000000000000000000" pitchFamily="50" charset="0"/>
            </a:endParaRPr>
          </a:p>
          <a:p>
            <a:endParaRPr lang="fr-FR" dirty="0">
              <a:latin typeface="Neutra Tex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0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1D1EFC9-EF10-E40F-695A-8F008F71B53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79512" y="835560"/>
            <a:ext cx="8784976" cy="5257736"/>
          </a:xfrm>
        </p:spPr>
      </p:pic>
    </p:spTree>
    <p:extLst>
      <p:ext uri="{BB962C8B-B14F-4D97-AF65-F5344CB8AC3E}">
        <p14:creationId xmlns:p14="http://schemas.microsoft.com/office/powerpoint/2010/main" val="2724492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que">
  <a:themeElements>
    <a:clrScheme name="Civiqu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que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que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4650</TotalTime>
  <Words>1606</Words>
  <Application>Microsoft Office PowerPoint</Application>
  <PresentationFormat>Affichage à l'écran (4:3)</PresentationFormat>
  <Paragraphs>150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Bebas Neue Bold</vt:lpstr>
      <vt:lpstr>Georgia</vt:lpstr>
      <vt:lpstr>Neutra Text</vt:lpstr>
      <vt:lpstr>Times New Roman</vt:lpstr>
      <vt:lpstr>Wingdings</vt:lpstr>
      <vt:lpstr>Wingdings 2</vt:lpstr>
      <vt:lpstr>Civique</vt:lpstr>
      <vt:lpstr>Mention Sociologie Parcours MASTER 1 et 2 (FI/FC)</vt:lpstr>
      <vt:lpstr>Les objectifs de la formation </vt:lpstr>
      <vt:lpstr>Une approche sociologique et anthropologique</vt:lpstr>
      <vt:lpstr>Avec des postures de recherche -action/collaborative/citoyenne</vt:lpstr>
      <vt:lpstr>Étude des territorialités</vt:lpstr>
      <vt:lpstr>Les domaines traités dans la formation</vt:lpstr>
      <vt:lpstr>Les enseignements dans le M1</vt:lpstr>
      <vt:lpstr>Les enseignements dans le M2</vt:lpstr>
      <vt:lpstr>Présentation PowerPoint</vt:lpstr>
      <vt:lpstr>Présentation PowerPoint</vt:lpstr>
      <vt:lpstr>Apprentissages de sujets innovants et des manières d’enquêter</vt:lpstr>
      <vt:lpstr>Des travaux individuels</vt:lpstr>
      <vt:lpstr>Un travail individuel avec un accompagnement adapté et …</vt:lpstr>
      <vt:lpstr>… une expérience avec la réalisation de travaux collectifs </vt:lpstr>
      <vt:lpstr>Exemples des Enquêtes collectives</vt:lpstr>
      <vt:lpstr>Une formation adossée à la recherche  Séminaires de recherche avec le Centre Max Weber –UMR 5283 et MSH LSE</vt:lpstr>
      <vt:lpstr>Des Journées d’étude</vt:lpstr>
      <vt:lpstr>Des journées d’étude</vt:lpstr>
      <vt:lpstr>Présentation PowerPoint</vt:lpstr>
      <vt:lpstr>Présentation PowerPoint</vt:lpstr>
    </vt:vector>
  </TitlesOfParts>
  <Manager/>
  <Company>Université Lumière Lyon 2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2 EN SCIENCES SOCIALES</dc:title>
  <dc:subject/>
  <dc:creator>Université Lumière Lyon 2</dc:creator>
  <cp:keywords/>
  <dc:description/>
  <cp:lastModifiedBy>Marianne Vidil</cp:lastModifiedBy>
  <cp:revision>206</cp:revision>
  <cp:lastPrinted>2019-01-28T09:39:09Z</cp:lastPrinted>
  <dcterms:created xsi:type="dcterms:W3CDTF">2008-01-10T10:40:26Z</dcterms:created>
  <dcterms:modified xsi:type="dcterms:W3CDTF">2025-12-01T10:56:13Z</dcterms:modified>
  <cp:category/>
</cp:coreProperties>
</file>