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1" r:id="rId2"/>
    <p:sldId id="269" r:id="rId3"/>
    <p:sldId id="292" r:id="rId4"/>
    <p:sldId id="293" r:id="rId5"/>
    <p:sldId id="294"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978FD7-E427-274C-8807-04CEBB4F1FB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1B156D0-687D-624F-9BEA-47A8A3C9CB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1D01176-4AAF-A94C-8E03-6DD4B27AFCA2}"/>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5" name="Espace réservé du pied de page 4">
            <a:extLst>
              <a:ext uri="{FF2B5EF4-FFF2-40B4-BE49-F238E27FC236}">
                <a16:creationId xmlns:a16="http://schemas.microsoft.com/office/drawing/2014/main" id="{B3B60AE2-B0A8-4141-9395-0EF8204EB1F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BBDC0C-8112-F54D-93E1-4CCD0E4B9460}"/>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118657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FE370F-DB98-C443-BF2E-EDDF1B42D85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4383329-E17A-D74D-8FC6-79472F0AB3B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062AAB-DA17-1F40-B4B0-978FA7CA4715}"/>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5" name="Espace réservé du pied de page 4">
            <a:extLst>
              <a:ext uri="{FF2B5EF4-FFF2-40B4-BE49-F238E27FC236}">
                <a16:creationId xmlns:a16="http://schemas.microsoft.com/office/drawing/2014/main" id="{B5FF2704-5E89-394A-8FB2-07DD96C97B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2CF75BE-2915-C049-8C2D-68922FE6C953}"/>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382423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30E2598-FC3F-6E48-8BE2-B6565A93269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1F96072-39A1-CD40-83E4-BAA3F2AA0CC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A5242F-E0BE-2B47-85EA-9DC06AC3B5E2}"/>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5" name="Espace réservé du pied de page 4">
            <a:extLst>
              <a:ext uri="{FF2B5EF4-FFF2-40B4-BE49-F238E27FC236}">
                <a16:creationId xmlns:a16="http://schemas.microsoft.com/office/drawing/2014/main" id="{CFF9368E-1D20-8F4B-8D39-97919DED73C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DBCC7A9-DDB3-DD49-8D85-14C81556EB7D}"/>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326987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2E093-465C-7947-B19F-74B7A9A9415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275C0C4-574B-1F4A-A7B2-25C83B17037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3A61E39-3401-5347-B226-37D8C1CA3929}"/>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5" name="Espace réservé du pied de page 4">
            <a:extLst>
              <a:ext uri="{FF2B5EF4-FFF2-40B4-BE49-F238E27FC236}">
                <a16:creationId xmlns:a16="http://schemas.microsoft.com/office/drawing/2014/main" id="{8027AA22-67C4-FC4A-A272-1CCEACD34D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3F9EC41-7B3D-7D4C-91D9-D2A4D9F28AC9}"/>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25295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7C132-397E-524A-86EE-2973FC61563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38B5F00-0FFD-554C-8A57-2FDC463AF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CBFD13F-BA58-E945-A832-44B2F424DE60}"/>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5" name="Espace réservé du pied de page 4">
            <a:extLst>
              <a:ext uri="{FF2B5EF4-FFF2-40B4-BE49-F238E27FC236}">
                <a16:creationId xmlns:a16="http://schemas.microsoft.com/office/drawing/2014/main" id="{F7D76BF0-84F5-F149-A85E-1B0415C204D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FB8E04-D6C4-FD4D-A35A-D1FC4B9CF825}"/>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25084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065978-5C5F-DD4F-9A81-081D2CE28A1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DFD91-43A2-2541-AA08-E32D8116908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91C0EF3-2ED0-E54C-9611-C6337AB898B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44EB85E-9BB9-EF4B-B187-4058762A0D19}"/>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6" name="Espace réservé du pied de page 5">
            <a:extLst>
              <a:ext uri="{FF2B5EF4-FFF2-40B4-BE49-F238E27FC236}">
                <a16:creationId xmlns:a16="http://schemas.microsoft.com/office/drawing/2014/main" id="{0D91BC81-790B-3D43-8D34-C03CDA1E03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C8777F9-7F6C-5A4C-A40A-47B8ADC5B3C6}"/>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4227105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D0483F-CFD7-2845-9D9B-7443D9F54C2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9EC51D8-9110-2A49-B568-F700F2DE34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53053CE-FF46-2F4D-BF10-AA0AB6C5FE4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8D573D2-73B6-A842-A4B3-6FE620AF21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1366AA2-AFD9-9545-880C-9A751330D2E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9F4A682-49A9-F447-9DAF-49F05BEB7991}"/>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8" name="Espace réservé du pied de page 7">
            <a:extLst>
              <a:ext uri="{FF2B5EF4-FFF2-40B4-BE49-F238E27FC236}">
                <a16:creationId xmlns:a16="http://schemas.microsoft.com/office/drawing/2014/main" id="{BF66DF55-BC73-ED4D-89A8-DD5E099BE6D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18457B4-EECD-D74E-B911-C0F18A3174DB}"/>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366275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13BC84-CFFF-6943-9178-3E5FB23E118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450BB61-11EC-FD44-80B8-EF91B41871B1}"/>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4" name="Espace réservé du pied de page 3">
            <a:extLst>
              <a:ext uri="{FF2B5EF4-FFF2-40B4-BE49-F238E27FC236}">
                <a16:creationId xmlns:a16="http://schemas.microsoft.com/office/drawing/2014/main" id="{BC38287B-8C7F-0B49-905C-D2E5A90B3E6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6F8F409-53B9-DA47-8337-E9080ED45B34}"/>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35584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0223800-BD55-F142-99A3-863663EB5231}"/>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3" name="Espace réservé du pied de page 2">
            <a:extLst>
              <a:ext uri="{FF2B5EF4-FFF2-40B4-BE49-F238E27FC236}">
                <a16:creationId xmlns:a16="http://schemas.microsoft.com/office/drawing/2014/main" id="{1FED2926-DECC-C04D-8939-6FA944EA366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F3D90DD-F72F-484D-BFD9-7E1C3112FF99}"/>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1853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20A7C4-423D-CC45-85B3-5E6885F0367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0E9160F-C1D2-9E40-8FB5-C1FCF5BCD9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B765951-704E-6143-BCC4-CCCC89648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161AF1-6E6A-0545-9D30-13B04427B249}"/>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6" name="Espace réservé du pied de page 5">
            <a:extLst>
              <a:ext uri="{FF2B5EF4-FFF2-40B4-BE49-F238E27FC236}">
                <a16:creationId xmlns:a16="http://schemas.microsoft.com/office/drawing/2014/main" id="{3A253F6E-4EB6-744B-BC66-1EDBBF6691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1C25978-400F-BC43-B5A2-471CFE971CEF}"/>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130072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E9AB10-F20F-2C4C-A1BA-0C434A61438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2071609-C4DA-E943-AE11-8AC25FF715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6E991F2-1059-9E49-A228-4C7F8BE5A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AA2C4F6-DD5A-8643-99F7-859CCBF330A0}"/>
              </a:ext>
            </a:extLst>
          </p:cNvPr>
          <p:cNvSpPr>
            <a:spLocks noGrp="1"/>
          </p:cNvSpPr>
          <p:nvPr>
            <p:ph type="dt" sz="half" idx="10"/>
          </p:nvPr>
        </p:nvSpPr>
        <p:spPr/>
        <p:txBody>
          <a:bodyPr/>
          <a:lstStyle/>
          <a:p>
            <a:fld id="{14E2211D-BC73-5242-A2AE-1E69E91938BC}" type="datetimeFigureOut">
              <a:rPr lang="fr-FR" smtClean="0"/>
              <a:t>30/03/2022</a:t>
            </a:fld>
            <a:endParaRPr lang="fr-FR"/>
          </a:p>
        </p:txBody>
      </p:sp>
      <p:sp>
        <p:nvSpPr>
          <p:cNvPr id="6" name="Espace réservé du pied de page 5">
            <a:extLst>
              <a:ext uri="{FF2B5EF4-FFF2-40B4-BE49-F238E27FC236}">
                <a16:creationId xmlns:a16="http://schemas.microsoft.com/office/drawing/2014/main" id="{FAD6EF75-7F7F-154E-B5D4-607B0E33FFF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14ECBC4-A2C7-A143-8D9A-BDA1AA299A85}"/>
              </a:ext>
            </a:extLst>
          </p:cNvPr>
          <p:cNvSpPr>
            <a:spLocks noGrp="1"/>
          </p:cNvSpPr>
          <p:nvPr>
            <p:ph type="sldNum" sz="quarter" idx="12"/>
          </p:nvPr>
        </p:nvSpPr>
        <p:spPr/>
        <p:txBody>
          <a:bodyPr/>
          <a:lstStyle/>
          <a:p>
            <a:fld id="{957FFDF5-BAE6-1F43-8192-24BDF7B5CD0F}" type="slidenum">
              <a:rPr lang="fr-FR" smtClean="0"/>
              <a:t>‹N°›</a:t>
            </a:fld>
            <a:endParaRPr lang="fr-FR"/>
          </a:p>
        </p:txBody>
      </p:sp>
    </p:spTree>
    <p:extLst>
      <p:ext uri="{BB962C8B-B14F-4D97-AF65-F5344CB8AC3E}">
        <p14:creationId xmlns:p14="http://schemas.microsoft.com/office/powerpoint/2010/main" val="536626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CAD88B2-6E65-B542-8320-32A620B001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279F06A-2187-B243-8D7B-12FA6F5422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34A592D-BE04-EB48-867E-39240A0D43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2211D-BC73-5242-A2AE-1E69E91938BC}" type="datetimeFigureOut">
              <a:rPr lang="fr-FR" smtClean="0"/>
              <a:t>30/03/2022</a:t>
            </a:fld>
            <a:endParaRPr lang="fr-FR"/>
          </a:p>
        </p:txBody>
      </p:sp>
      <p:sp>
        <p:nvSpPr>
          <p:cNvPr id="5" name="Espace réservé du pied de page 4">
            <a:extLst>
              <a:ext uri="{FF2B5EF4-FFF2-40B4-BE49-F238E27FC236}">
                <a16:creationId xmlns:a16="http://schemas.microsoft.com/office/drawing/2014/main" id="{B8974840-E8CC-C543-9282-9B6471EF44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1D7F0FF-5088-7442-9E8C-6D4BF65C15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FFDF5-BAE6-1F43-8192-24BDF7B5CD0F}" type="slidenum">
              <a:rPr lang="fr-FR" smtClean="0"/>
              <a:t>‹N°›</a:t>
            </a:fld>
            <a:endParaRPr lang="fr-FR"/>
          </a:p>
        </p:txBody>
      </p:sp>
    </p:spTree>
    <p:extLst>
      <p:ext uri="{BB962C8B-B14F-4D97-AF65-F5344CB8AC3E}">
        <p14:creationId xmlns:p14="http://schemas.microsoft.com/office/powerpoint/2010/main" val="307129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re 1">
            <a:extLst>
              <a:ext uri="{FF2B5EF4-FFF2-40B4-BE49-F238E27FC236}">
                <a16:creationId xmlns:a16="http://schemas.microsoft.com/office/drawing/2014/main" id="{13ADF121-9E7F-3B43-B63F-B805521B70D9}"/>
              </a:ext>
            </a:extLst>
          </p:cNvPr>
          <p:cNvSpPr>
            <a:spLocks noGrp="1" noChangeArrowheads="1"/>
          </p:cNvSpPr>
          <p:nvPr>
            <p:ph type="title"/>
          </p:nvPr>
        </p:nvSpPr>
        <p:spPr>
          <a:xfrm>
            <a:off x="723900" y="434975"/>
            <a:ext cx="10515600" cy="5375275"/>
          </a:xfrm>
        </p:spPr>
        <p:txBody>
          <a:bodyPr/>
          <a:lstStyle/>
          <a:p>
            <a:pPr eaLnBrk="1" hangingPunct="1"/>
            <a:endParaRPr lang="fr-FR" altLang="fr-FR"/>
          </a:p>
        </p:txBody>
      </p:sp>
      <p:pic>
        <p:nvPicPr>
          <p:cNvPr id="13314" name="Espace réservé du contenu 3">
            <a:extLst>
              <a:ext uri="{FF2B5EF4-FFF2-40B4-BE49-F238E27FC236}">
                <a16:creationId xmlns:a16="http://schemas.microsoft.com/office/drawing/2014/main" id="{F90DB5C8-B5D1-7E44-BEF1-B0D92C163F6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23717" b="23717"/>
          <a:stretch>
            <a:fillRect/>
          </a:stretch>
        </p:blipFill>
        <p:spPr>
          <a:xfrm>
            <a:off x="111125" y="434975"/>
            <a:ext cx="11014075" cy="5400675"/>
          </a:xfrm>
        </p:spPr>
      </p:pic>
      <p:sp>
        <p:nvSpPr>
          <p:cNvPr id="5" name="ZoneTexte 4">
            <a:extLst>
              <a:ext uri="{FF2B5EF4-FFF2-40B4-BE49-F238E27FC236}">
                <a16:creationId xmlns:a16="http://schemas.microsoft.com/office/drawing/2014/main" id="{FAE8E143-22C7-DF48-919C-4EC2A8C99E87}"/>
              </a:ext>
            </a:extLst>
          </p:cNvPr>
          <p:cNvSpPr txBox="1"/>
          <p:nvPr/>
        </p:nvSpPr>
        <p:spPr>
          <a:xfrm>
            <a:off x="1220788" y="1206500"/>
            <a:ext cx="8891587" cy="1077913"/>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eaLnBrk="1" fontAlgn="auto" hangingPunct="1">
              <a:spcBef>
                <a:spcPts val="0"/>
              </a:spcBef>
              <a:spcAft>
                <a:spcPts val="0"/>
              </a:spcAft>
              <a:defRPr/>
            </a:pPr>
            <a:r>
              <a:rPr lang="fr-FR" sz="3200" b="1" dirty="0"/>
              <a:t>Parcours M2 : analyse des sociétés contemporaines</a:t>
            </a:r>
          </a:p>
          <a:p>
            <a:pPr algn="ctr" eaLnBrk="1" fontAlgn="auto" hangingPunct="1">
              <a:spcBef>
                <a:spcPts val="0"/>
              </a:spcBef>
              <a:spcAft>
                <a:spcPts val="0"/>
              </a:spcAft>
              <a:defRPr/>
            </a:pPr>
            <a:r>
              <a:rPr lang="fr-FR" sz="3200" b="1" dirty="0"/>
              <a:t>Master Mention sociologie Lyon2</a:t>
            </a:r>
          </a:p>
        </p:txBody>
      </p:sp>
      <p:sp>
        <p:nvSpPr>
          <p:cNvPr id="13316" name="ZoneTexte 5">
            <a:extLst>
              <a:ext uri="{FF2B5EF4-FFF2-40B4-BE49-F238E27FC236}">
                <a16:creationId xmlns:a16="http://schemas.microsoft.com/office/drawing/2014/main" id="{3768B6C9-32EF-2546-8AB9-184126804E1A}"/>
              </a:ext>
            </a:extLst>
          </p:cNvPr>
          <p:cNvSpPr txBox="1">
            <a:spLocks noChangeArrowheads="1"/>
          </p:cNvSpPr>
          <p:nvPr/>
        </p:nvSpPr>
        <p:spPr bwMode="auto">
          <a:xfrm>
            <a:off x="3135313" y="39719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Tree>
  </p:cSld>
  <p:clrMapOvr>
    <a:masterClrMapping/>
  </p:clrMapOvr>
  <p:transition spd="slow" advTm="50025"/>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EE2A4CE-20FE-9E4F-B46F-E7B5C4ECA12C}"/>
              </a:ext>
            </a:extLst>
          </p:cNvPr>
          <p:cNvSpPr>
            <a:spLocks noGrp="1"/>
          </p:cNvSpPr>
          <p:nvPr>
            <p:ph idx="1"/>
          </p:nvPr>
        </p:nvSpPr>
        <p:spPr>
          <a:xfrm>
            <a:off x="609600" y="473075"/>
            <a:ext cx="10915650" cy="5349875"/>
          </a:xfrm>
        </p:spPr>
        <p:txBody>
          <a:bodyPr rtlCol="0">
            <a:normAutofit/>
          </a:bodyPr>
          <a:lstStyle/>
          <a:p>
            <a:pPr marL="0" indent="0" algn="just" eaLnBrk="1" fontAlgn="auto" hangingPunct="1">
              <a:spcAft>
                <a:spcPts val="0"/>
              </a:spcAft>
              <a:buFont typeface="Arial"/>
              <a:buNone/>
              <a:defRPr/>
            </a:pPr>
            <a:r>
              <a:rPr lang="fr-FR" b="1" dirty="0" err="1"/>
              <a:t>Pré-requis</a:t>
            </a:r>
            <a:r>
              <a:rPr lang="fr-FR" b="1" dirty="0"/>
              <a:t> pour ASC :  </a:t>
            </a:r>
            <a:r>
              <a:rPr lang="fr-FR" dirty="0"/>
              <a:t>pour </a:t>
            </a:r>
            <a:r>
              <a:rPr lang="fr-FR" dirty="0" err="1"/>
              <a:t>étudiant-es</a:t>
            </a:r>
            <a:r>
              <a:rPr lang="fr-FR" dirty="0"/>
              <a:t> ayant une forte réflexivité et sens critique, ayant une forte connaissance des démarches et théories sociologiques, ayant déjà fait de l’enquête de terrain, analysé des matériaux de recherche, capable se respecter une démarche scientifique et un raisonnement rigoureux, grande capacité à travailler </a:t>
            </a:r>
            <a:r>
              <a:rPr lang="fr-FR" dirty="0" err="1"/>
              <a:t>seul-e</a:t>
            </a:r>
            <a:r>
              <a:rPr lang="fr-FR" dirty="0"/>
              <a:t>, et à travailler en équipe.</a:t>
            </a:r>
          </a:p>
          <a:p>
            <a:pPr marL="0" indent="0" algn="just" eaLnBrk="1" fontAlgn="auto" hangingPunct="1">
              <a:spcAft>
                <a:spcPts val="0"/>
              </a:spcAft>
              <a:buFont typeface="Arial"/>
              <a:buNone/>
              <a:defRPr/>
            </a:pPr>
            <a:r>
              <a:rPr lang="fr-FR" b="1" dirty="0"/>
              <a:t>Accès</a:t>
            </a:r>
            <a:r>
              <a:rPr lang="fr-FR" dirty="0"/>
              <a:t> : Master I sociologie ou sciences sociales : demande d’acceptation auprès de la ou du responsable en ayant une lettre d’acceptation d’un directeur(</a:t>
            </a:r>
            <a:r>
              <a:rPr lang="fr-FR" dirty="0" err="1"/>
              <a:t>trice</a:t>
            </a:r>
            <a:r>
              <a:rPr lang="fr-FR" dirty="0"/>
              <a:t>) de mémoire du centre Max Weber. </a:t>
            </a:r>
            <a:endParaRPr lang="fr-FR" b="1" dirty="0"/>
          </a:p>
          <a:p>
            <a:pPr marL="0" indent="0" eaLnBrk="1" fontAlgn="auto" hangingPunct="1">
              <a:spcAft>
                <a:spcPts val="0"/>
              </a:spcAft>
              <a:buFont typeface="Arial"/>
              <a:buNone/>
              <a:defRPr/>
            </a:pPr>
            <a:endParaRPr lang="fr-FR" dirty="0"/>
          </a:p>
        </p:txBody>
      </p:sp>
    </p:spTree>
  </p:cSld>
  <p:clrMapOvr>
    <a:masterClrMapping/>
  </p:clrMapOvr>
  <p:transition spd="slow" advTm="166378"/>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u contenu 2">
            <a:extLst>
              <a:ext uri="{FF2B5EF4-FFF2-40B4-BE49-F238E27FC236}">
                <a16:creationId xmlns:a16="http://schemas.microsoft.com/office/drawing/2014/main" id="{80FE6485-7088-CD49-9C99-8652D3B69F74}"/>
              </a:ext>
            </a:extLst>
          </p:cNvPr>
          <p:cNvSpPr>
            <a:spLocks noGrp="1" noChangeArrowheads="1"/>
          </p:cNvSpPr>
          <p:nvPr>
            <p:ph idx="1"/>
          </p:nvPr>
        </p:nvSpPr>
        <p:spPr>
          <a:xfrm>
            <a:off x="609600" y="473075"/>
            <a:ext cx="10915650" cy="5349875"/>
          </a:xfrm>
        </p:spPr>
        <p:txBody>
          <a:bodyPr/>
          <a:lstStyle/>
          <a:p>
            <a:pPr marL="0" indent="0" algn="just" eaLnBrk="1" hangingPunct="1">
              <a:buFont typeface="Arial" panose="020B0604020202020204" pitchFamily="34" charset="0"/>
              <a:buNone/>
            </a:pPr>
            <a:r>
              <a:rPr lang="fr-FR" altLang="fr-FR" b="1"/>
              <a:t>Objectifs ASC : </a:t>
            </a:r>
          </a:p>
          <a:p>
            <a:pPr marL="0" indent="0" eaLnBrk="1" hangingPunct="1">
              <a:buFont typeface="Arial" panose="020B0604020202020204" pitchFamily="34" charset="0"/>
              <a:buNone/>
            </a:pPr>
            <a:endParaRPr lang="fr-FR" altLang="fr-FR"/>
          </a:p>
        </p:txBody>
      </p:sp>
      <p:sp>
        <p:nvSpPr>
          <p:cNvPr id="15362" name="ZoneTexte 1">
            <a:extLst>
              <a:ext uri="{FF2B5EF4-FFF2-40B4-BE49-F238E27FC236}">
                <a16:creationId xmlns:a16="http://schemas.microsoft.com/office/drawing/2014/main" id="{C2B8A952-972B-C248-A1B8-EC47EF8C38D8}"/>
              </a:ext>
            </a:extLst>
          </p:cNvPr>
          <p:cNvSpPr txBox="1">
            <a:spLocks noChangeArrowheads="1"/>
          </p:cNvSpPr>
          <p:nvPr/>
        </p:nvSpPr>
        <p:spPr bwMode="auto">
          <a:xfrm>
            <a:off x="3324225" y="566738"/>
            <a:ext cx="8375650"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2800"/>
              <a:t>Ce parcours initie concrètement au métier de chercheur.e en sociologie et sciences sociales :</a:t>
            </a:r>
          </a:p>
          <a:p>
            <a:pPr algn="just" eaLnBrk="1" hangingPunct="1">
              <a:spcBef>
                <a:spcPct val="0"/>
              </a:spcBef>
              <a:buFontTx/>
              <a:buNone/>
            </a:pPr>
            <a:r>
              <a:rPr lang="fr-FR" altLang="fr-FR" sz="2800"/>
              <a:t>• immersion dans les équipes de recherche au sein du laboratoire de sociologie du Centre Max Weber à Lyon ;</a:t>
            </a:r>
          </a:p>
          <a:p>
            <a:pPr algn="just" eaLnBrk="1" hangingPunct="1">
              <a:spcBef>
                <a:spcPct val="0"/>
              </a:spcBef>
              <a:buFontTx/>
              <a:buNone/>
            </a:pPr>
            <a:r>
              <a:rPr lang="fr-FR" altLang="fr-FR" sz="2800"/>
              <a:t>• élaboration et finalisation d’un projet de recherche individuel (mémoire écrit avec soutenance orale) ;</a:t>
            </a:r>
          </a:p>
          <a:p>
            <a:pPr algn="just" eaLnBrk="1" hangingPunct="1">
              <a:spcBef>
                <a:spcPct val="0"/>
              </a:spcBef>
              <a:buFontTx/>
              <a:buNone/>
            </a:pPr>
            <a:r>
              <a:rPr lang="fr-FR" altLang="fr-FR" sz="2800"/>
              <a:t>• conception et la réalisation collective de Journées d’étude ;</a:t>
            </a:r>
          </a:p>
          <a:p>
            <a:pPr algn="just" eaLnBrk="1" hangingPunct="1">
              <a:spcBef>
                <a:spcPct val="0"/>
              </a:spcBef>
              <a:buFontTx/>
              <a:buNone/>
            </a:pPr>
            <a:r>
              <a:rPr lang="fr-FR" altLang="fr-FR" sz="2800"/>
              <a:t>• répondre à des appels d’offre à projets, appels à contribution d’articles ou de communication dans des colloques ;</a:t>
            </a:r>
          </a:p>
          <a:p>
            <a:pPr algn="just" eaLnBrk="1" hangingPunct="1">
              <a:spcBef>
                <a:spcPct val="0"/>
              </a:spcBef>
              <a:buFontTx/>
              <a:buNone/>
            </a:pPr>
            <a:r>
              <a:rPr lang="fr-FR" altLang="fr-FR" sz="2800"/>
              <a:t>• mise en oeuvre de travaux en équipe.</a:t>
            </a:r>
            <a:endParaRPr lang="fr-FR" altLang="fr-FR" sz="2800" b="1"/>
          </a:p>
        </p:txBody>
      </p:sp>
    </p:spTree>
  </p:cSld>
  <p:clrMapOvr>
    <a:masterClrMapping/>
  </p:clrMapOvr>
  <p:transition spd="slow" advTm="7376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568E6307-8891-F243-A2A4-1E1229D7389E}"/>
              </a:ext>
            </a:extLst>
          </p:cNvPr>
          <p:cNvSpPr>
            <a:spLocks noGrp="1"/>
          </p:cNvSpPr>
          <p:nvPr>
            <p:ph idx="1"/>
          </p:nvPr>
        </p:nvSpPr>
        <p:spPr>
          <a:xfrm>
            <a:off x="609600" y="269875"/>
            <a:ext cx="10972800" cy="5526088"/>
          </a:xfrm>
        </p:spPr>
        <p:txBody>
          <a:bodyPr rtlCol="0">
            <a:normAutofit/>
          </a:bodyPr>
          <a:lstStyle/>
          <a:p>
            <a:pPr marL="0" indent="0" algn="just" eaLnBrk="1" fontAlgn="auto" hangingPunct="1">
              <a:spcAft>
                <a:spcPts val="0"/>
              </a:spcAft>
              <a:buFont typeface="Arial"/>
              <a:buNone/>
              <a:defRPr/>
            </a:pPr>
            <a:r>
              <a:rPr lang="fr-FR" sz="3500" b="1" dirty="0"/>
              <a:t>Débouchés : </a:t>
            </a:r>
            <a:r>
              <a:rPr lang="fr-FR" dirty="0"/>
              <a:t>En poursuivant en thèse, on accède aux métiers de la recherche et de l’enseignement dans le secteur public (établissements d’enseignement supérieur, CNRS, IRD, INRA, IRSTEA…) et dans des organismes du secteur privé ou au sein de bureaux d’études thématiques ou territoriaux. </a:t>
            </a:r>
          </a:p>
          <a:p>
            <a:pPr marL="0" indent="0" algn="just" eaLnBrk="1" fontAlgn="auto" hangingPunct="1">
              <a:spcAft>
                <a:spcPts val="0"/>
              </a:spcAft>
              <a:buFont typeface="Arial"/>
              <a:buNone/>
              <a:defRPr/>
            </a:pPr>
            <a:r>
              <a:rPr lang="fr-FR" dirty="0"/>
              <a:t> Sans nécessairement  poursuivre en thèse, le parcours ouvre sur les métiers de l’expertise, d’ingénierie de la recherche, de chargé d’études, de formateur, de direction de projets ; notamment dans les organisations qui structurent le champ de l’action locale, culturelle, sociale et sanitaire, de l’économie sociale et solidaire.</a:t>
            </a:r>
          </a:p>
        </p:txBody>
      </p:sp>
      <p:pic>
        <p:nvPicPr>
          <p:cNvPr id="2" name="Audio 1">
            <a:hlinkClick r:id="" action="ppaction://media"/>
            <a:extLst>
              <a:ext uri="{FF2B5EF4-FFF2-40B4-BE49-F238E27FC236}">
                <a16:creationId xmlns:a16="http://schemas.microsoft.com/office/drawing/2014/main" id="{DFC8053A-05BA-2C4C-B733-01AAB12F4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3300" y="5829300"/>
            <a:ext cx="8128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89362"/>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EEF48F-CC2C-7B46-9D7D-D11C1F9B7F13}"/>
              </a:ext>
            </a:extLst>
          </p:cNvPr>
          <p:cNvSpPr>
            <a:spLocks noGrp="1"/>
          </p:cNvSpPr>
          <p:nvPr>
            <p:ph type="title"/>
          </p:nvPr>
        </p:nvSpPr>
        <p:spPr>
          <a:xfrm>
            <a:off x="838200" y="365125"/>
            <a:ext cx="10443358" cy="691779"/>
          </a:xfrm>
        </p:spPr>
        <p:txBody>
          <a:bodyPr>
            <a:normAutofit fontScale="90000"/>
          </a:bodyPr>
          <a:lstStyle/>
          <a:p>
            <a:pPr algn="ctr"/>
            <a:r>
              <a:rPr lang="fr-FR" dirty="0"/>
              <a:t>Organisation de la formation</a:t>
            </a:r>
          </a:p>
        </p:txBody>
      </p:sp>
      <p:graphicFrame>
        <p:nvGraphicFramePr>
          <p:cNvPr id="4" name="Espace réservé du contenu 3">
            <a:extLst>
              <a:ext uri="{FF2B5EF4-FFF2-40B4-BE49-F238E27FC236}">
                <a16:creationId xmlns:a16="http://schemas.microsoft.com/office/drawing/2014/main" id="{E4C84C85-BC83-B046-906E-4B674F5729EC}"/>
              </a:ext>
            </a:extLst>
          </p:cNvPr>
          <p:cNvGraphicFramePr>
            <a:graphicFrameLocks noGrp="1"/>
          </p:cNvGraphicFramePr>
          <p:nvPr>
            <p:ph idx="1"/>
            <p:extLst>
              <p:ext uri="{D42A27DB-BD31-4B8C-83A1-F6EECF244321}">
                <p14:modId xmlns:p14="http://schemas.microsoft.com/office/powerpoint/2010/main" val="3340053738"/>
              </p:ext>
            </p:extLst>
          </p:nvPr>
        </p:nvGraphicFramePr>
        <p:xfrm>
          <a:off x="118753" y="1056905"/>
          <a:ext cx="11459692" cy="5801096"/>
        </p:xfrm>
        <a:graphic>
          <a:graphicData uri="http://schemas.openxmlformats.org/drawingml/2006/table">
            <a:tbl>
              <a:tblPr firstRow="1" firstCol="1" bandRow="1">
                <a:tableStyleId>{5C22544A-7EE6-4342-B048-85BDC9FD1C3A}</a:tableStyleId>
              </a:tblPr>
              <a:tblGrid>
                <a:gridCol w="2864923">
                  <a:extLst>
                    <a:ext uri="{9D8B030D-6E8A-4147-A177-3AD203B41FA5}">
                      <a16:colId xmlns:a16="http://schemas.microsoft.com/office/drawing/2014/main" val="124881502"/>
                    </a:ext>
                  </a:extLst>
                </a:gridCol>
                <a:gridCol w="2864923">
                  <a:extLst>
                    <a:ext uri="{9D8B030D-6E8A-4147-A177-3AD203B41FA5}">
                      <a16:colId xmlns:a16="http://schemas.microsoft.com/office/drawing/2014/main" val="1429071615"/>
                    </a:ext>
                  </a:extLst>
                </a:gridCol>
                <a:gridCol w="2864923">
                  <a:extLst>
                    <a:ext uri="{9D8B030D-6E8A-4147-A177-3AD203B41FA5}">
                      <a16:colId xmlns:a16="http://schemas.microsoft.com/office/drawing/2014/main" val="4108118499"/>
                    </a:ext>
                  </a:extLst>
                </a:gridCol>
                <a:gridCol w="2864923">
                  <a:extLst>
                    <a:ext uri="{9D8B030D-6E8A-4147-A177-3AD203B41FA5}">
                      <a16:colId xmlns:a16="http://schemas.microsoft.com/office/drawing/2014/main" val="3351003355"/>
                    </a:ext>
                  </a:extLst>
                </a:gridCol>
              </a:tblGrid>
              <a:tr h="250182">
                <a:tc gridSpan="2">
                  <a:txBody>
                    <a:bodyPr/>
                    <a:lstStyle/>
                    <a:p>
                      <a:pPr algn="ctr"/>
                      <a:r>
                        <a:rPr lang="fr-FR" sz="1300">
                          <a:effectLst/>
                        </a:rPr>
                        <a:t>Semestre 1</a:t>
                      </a:r>
                      <a:endParaRPr lang="fr-FR" sz="1100">
                        <a:effectLst/>
                        <a:latin typeface="Times New Roman" panose="02020603050405020304" pitchFamily="18" charset="0"/>
                        <a:ea typeface="Calibri" panose="020F0502020204030204" pitchFamily="34" charset="0"/>
                        <a:cs typeface="Times New Roman (Corps CS)"/>
                      </a:endParaRPr>
                    </a:p>
                  </a:txBody>
                  <a:tcPr marL="64731" marR="64731" marT="0" marB="0"/>
                </a:tc>
                <a:tc hMerge="1">
                  <a:txBody>
                    <a:bodyPr/>
                    <a:lstStyle/>
                    <a:p>
                      <a:endParaRPr lang="fr-FR"/>
                    </a:p>
                  </a:txBody>
                  <a:tcPr/>
                </a:tc>
                <a:tc gridSpan="2">
                  <a:txBody>
                    <a:bodyPr/>
                    <a:lstStyle/>
                    <a:p>
                      <a:pPr algn="ctr"/>
                      <a:r>
                        <a:rPr lang="fr-FR" sz="1300">
                          <a:effectLst/>
                        </a:rPr>
                        <a:t>Semestre 2</a:t>
                      </a:r>
                      <a:endParaRPr lang="fr-FR" sz="1100">
                        <a:effectLst/>
                        <a:latin typeface="Times New Roman" panose="02020603050405020304" pitchFamily="18" charset="0"/>
                        <a:ea typeface="Calibri" panose="020F0502020204030204" pitchFamily="34" charset="0"/>
                        <a:cs typeface="Times New Roman (Corps CS)"/>
                      </a:endParaRPr>
                    </a:p>
                  </a:txBody>
                  <a:tcPr marL="64731" marR="64731" marT="0" marB="0"/>
                </a:tc>
                <a:tc hMerge="1">
                  <a:txBody>
                    <a:bodyPr/>
                    <a:lstStyle/>
                    <a:p>
                      <a:endParaRPr lang="fr-FR"/>
                    </a:p>
                  </a:txBody>
                  <a:tcPr/>
                </a:tc>
                <a:extLst>
                  <a:ext uri="{0D108BD9-81ED-4DB2-BD59-A6C34878D82A}">
                    <a16:rowId xmlns:a16="http://schemas.microsoft.com/office/drawing/2014/main" val="1463529935"/>
                  </a:ext>
                </a:extLst>
              </a:tr>
              <a:tr h="265818">
                <a:tc gridSpan="2">
                  <a:txBody>
                    <a:bodyPr/>
                    <a:lstStyle/>
                    <a:p>
                      <a:pPr algn="ctr"/>
                      <a:r>
                        <a:rPr lang="fr-FR" sz="1100">
                          <a:effectLst/>
                        </a:rPr>
                        <a:t>UE1.1 Fondamentaux de la sociologie</a:t>
                      </a:r>
                      <a:endParaRPr lang="fr-FR" sz="1100">
                        <a:effectLst/>
                        <a:latin typeface="Times New Roman" panose="02020603050405020304" pitchFamily="18" charset="0"/>
                        <a:ea typeface="Calibri" panose="020F0502020204030204" pitchFamily="34" charset="0"/>
                        <a:cs typeface="Times New Roman (Corps CS)"/>
                      </a:endParaRPr>
                    </a:p>
                  </a:txBody>
                  <a:tcPr marL="64731" marR="64731" marT="0" marB="0"/>
                </a:tc>
                <a:tc hMerge="1">
                  <a:txBody>
                    <a:bodyPr/>
                    <a:lstStyle/>
                    <a:p>
                      <a:endParaRPr lang="fr-FR"/>
                    </a:p>
                  </a:txBody>
                  <a:tcPr/>
                </a:tc>
                <a:tc gridSpan="2">
                  <a:txBody>
                    <a:bodyPr/>
                    <a:lstStyle/>
                    <a:p>
                      <a:pPr algn="ctr"/>
                      <a:r>
                        <a:rPr lang="fr-FR" sz="1100" b="1" dirty="0">
                          <a:solidFill>
                            <a:schemeClr val="bg1"/>
                          </a:solidFill>
                          <a:effectLst/>
                        </a:rPr>
                        <a:t>UE2.1 Professionnalisation de la recherche</a:t>
                      </a:r>
                      <a:endParaRPr lang="fr-FR" sz="1100" b="1" dirty="0">
                        <a:solidFill>
                          <a:schemeClr val="bg1"/>
                        </a:solidFill>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1"/>
                    </a:solidFill>
                  </a:tcPr>
                </a:tc>
                <a:tc hMerge="1">
                  <a:txBody>
                    <a:bodyPr/>
                    <a:lstStyle/>
                    <a:p>
                      <a:endParaRPr lang="fr-FR"/>
                    </a:p>
                  </a:txBody>
                  <a:tcPr/>
                </a:tc>
                <a:extLst>
                  <a:ext uri="{0D108BD9-81ED-4DB2-BD59-A6C34878D82A}">
                    <a16:rowId xmlns:a16="http://schemas.microsoft.com/office/drawing/2014/main" val="1565433800"/>
                  </a:ext>
                </a:extLst>
              </a:tr>
              <a:tr h="884572">
                <a:tc>
                  <a:txBody>
                    <a:bodyPr/>
                    <a:lstStyle/>
                    <a:p>
                      <a:pPr algn="ctr"/>
                      <a:r>
                        <a:rPr lang="fr-FR" sz="1200" dirty="0">
                          <a:solidFill>
                            <a:schemeClr val="tx1"/>
                          </a:solidFill>
                          <a:effectLst/>
                        </a:rPr>
                        <a:t>Epistémologie</a:t>
                      </a:r>
                    </a:p>
                    <a:p>
                      <a:pPr algn="ctr"/>
                      <a:r>
                        <a:rPr lang="fr-FR" sz="900" dirty="0">
                          <a:solidFill>
                            <a:schemeClr val="tx1"/>
                          </a:solidFill>
                          <a:effectLst/>
                        </a:rPr>
                        <a:t>CM-21h</a:t>
                      </a:r>
                      <a:endParaRPr lang="fr-FR" sz="1100" dirty="0">
                        <a:solidFill>
                          <a:schemeClr val="tx1"/>
                        </a:solidFill>
                        <a:effectLst/>
                      </a:endParaRPr>
                    </a:p>
                    <a:p>
                      <a:pPr algn="ctr"/>
                      <a:r>
                        <a:rPr lang="fr-FR" sz="900" dirty="0">
                          <a:solidFill>
                            <a:schemeClr val="tx1"/>
                          </a:solidFill>
                          <a:effectLst/>
                        </a:rPr>
                        <a:t>5 ECTS</a:t>
                      </a:r>
                      <a:endParaRPr lang="fr-FR" sz="1100" dirty="0">
                        <a:solidFill>
                          <a:schemeClr val="tx1"/>
                        </a:solidFill>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3"/>
                    </a:solidFill>
                  </a:tcPr>
                </a:tc>
                <a:tc>
                  <a:txBody>
                    <a:bodyPr/>
                    <a:lstStyle/>
                    <a:p>
                      <a:pPr algn="ctr"/>
                      <a:r>
                        <a:rPr lang="fr-FR" sz="1200" b="1" dirty="0">
                          <a:solidFill>
                            <a:schemeClr val="tx1"/>
                          </a:solidFill>
                          <a:effectLst/>
                        </a:rPr>
                        <a:t>Construction de l’objet 1</a:t>
                      </a:r>
                    </a:p>
                    <a:p>
                      <a:pPr algn="ctr"/>
                      <a:r>
                        <a:rPr lang="fr-FR" sz="900" b="1" dirty="0">
                          <a:solidFill>
                            <a:schemeClr val="tx1"/>
                          </a:solidFill>
                          <a:effectLst/>
                        </a:rPr>
                        <a:t>TD-21h</a:t>
                      </a:r>
                      <a:endParaRPr lang="fr-FR" sz="1100" b="1" dirty="0">
                        <a:solidFill>
                          <a:schemeClr val="tx1"/>
                        </a:solidFill>
                        <a:effectLst/>
                      </a:endParaRPr>
                    </a:p>
                    <a:p>
                      <a:pPr algn="ctr"/>
                      <a:r>
                        <a:rPr lang="fr-FR" sz="900" b="1" dirty="0">
                          <a:solidFill>
                            <a:schemeClr val="tx1"/>
                          </a:solidFill>
                          <a:effectLst/>
                        </a:rPr>
                        <a:t>4 ECTS</a:t>
                      </a:r>
                      <a:endParaRPr lang="fr-FR" sz="1100" b="1" dirty="0">
                        <a:solidFill>
                          <a:schemeClr val="tx1"/>
                        </a:solidFill>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3"/>
                    </a:solidFill>
                  </a:tcPr>
                </a:tc>
                <a:tc>
                  <a:txBody>
                    <a:bodyPr/>
                    <a:lstStyle/>
                    <a:p>
                      <a:pPr algn="ctr"/>
                      <a:r>
                        <a:rPr lang="fr-FR" sz="1200" b="1" dirty="0">
                          <a:effectLst/>
                        </a:rPr>
                        <a:t>Séminaire dans les équipes*</a:t>
                      </a:r>
                    </a:p>
                    <a:p>
                      <a:pPr algn="ctr"/>
                      <a:r>
                        <a:rPr lang="fr-FR" sz="900" b="1" dirty="0">
                          <a:effectLst/>
                        </a:rPr>
                        <a:t>Sém-10,5h</a:t>
                      </a:r>
                      <a:endParaRPr lang="fr-FR" sz="1100" b="1" dirty="0">
                        <a:effectLst/>
                      </a:endParaRPr>
                    </a:p>
                    <a:p>
                      <a:pPr algn="ctr"/>
                      <a:r>
                        <a:rPr lang="fr-FR" sz="900" b="1" dirty="0">
                          <a:effectLst/>
                        </a:rPr>
                        <a:t>3 ECTS</a:t>
                      </a:r>
                      <a:endParaRPr lang="fr-FR" sz="1100" b="1" dirty="0">
                        <a:effectLst/>
                        <a:latin typeface="Times New Roman" panose="02020603050405020304" pitchFamily="18" charset="0"/>
                        <a:ea typeface="Calibri" panose="020F0502020204030204" pitchFamily="34" charset="0"/>
                        <a:cs typeface="Times New Roman (Corps CS)"/>
                      </a:endParaRPr>
                    </a:p>
                  </a:txBody>
                  <a:tcPr marL="64731" marR="64731" marT="0" marB="0"/>
                </a:tc>
                <a:tc>
                  <a:txBody>
                    <a:bodyPr/>
                    <a:lstStyle/>
                    <a:p>
                      <a:pPr algn="ctr"/>
                      <a:r>
                        <a:rPr lang="fr-FR" sz="1200" b="1" dirty="0">
                          <a:effectLst/>
                        </a:rPr>
                        <a:t>Ecritures et oral scientifiques</a:t>
                      </a:r>
                    </a:p>
                    <a:p>
                      <a:pPr algn="ctr"/>
                      <a:r>
                        <a:rPr lang="fr-FR" sz="900" b="1" dirty="0">
                          <a:effectLst/>
                        </a:rPr>
                        <a:t>TD-21h</a:t>
                      </a:r>
                      <a:endParaRPr lang="fr-FR" sz="1100" b="1" dirty="0">
                        <a:effectLst/>
                      </a:endParaRPr>
                    </a:p>
                    <a:p>
                      <a:pPr algn="ctr"/>
                      <a:r>
                        <a:rPr lang="fr-FR" sz="900" b="1" dirty="0">
                          <a:effectLst/>
                        </a:rPr>
                        <a:t>3 ECTS</a:t>
                      </a:r>
                      <a:endParaRPr lang="fr-FR" sz="1100" b="1" dirty="0">
                        <a:effectLst/>
                        <a:latin typeface="Times New Roman" panose="02020603050405020304" pitchFamily="18" charset="0"/>
                        <a:ea typeface="Calibri" panose="020F0502020204030204" pitchFamily="34" charset="0"/>
                        <a:cs typeface="Times New Roman (Corps CS)"/>
                      </a:endParaRPr>
                    </a:p>
                  </a:txBody>
                  <a:tcPr marL="64731" marR="64731" marT="0" marB="0"/>
                </a:tc>
                <a:extLst>
                  <a:ext uri="{0D108BD9-81ED-4DB2-BD59-A6C34878D82A}">
                    <a16:rowId xmlns:a16="http://schemas.microsoft.com/office/drawing/2014/main" val="596074970"/>
                  </a:ext>
                </a:extLst>
              </a:tr>
              <a:tr h="675714">
                <a:tc>
                  <a:txBody>
                    <a:bodyPr/>
                    <a:lstStyle/>
                    <a:p>
                      <a:pPr algn="ctr"/>
                      <a:r>
                        <a:rPr lang="fr-FR" sz="900" dirty="0">
                          <a:effectLst/>
                        </a:rPr>
                        <a:t> </a:t>
                      </a:r>
                      <a:endParaRPr lang="fr-FR" sz="1100" dirty="0">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bg2"/>
                    </a:solidFill>
                  </a:tcPr>
                </a:tc>
                <a:tc>
                  <a:txBody>
                    <a:bodyPr/>
                    <a:lstStyle/>
                    <a:p>
                      <a:pPr algn="ctr"/>
                      <a:r>
                        <a:rPr lang="fr-FR" sz="900" dirty="0">
                          <a:effectLst/>
                        </a:rPr>
                        <a:t> </a:t>
                      </a:r>
                      <a:endParaRPr lang="fr-FR" sz="1100" dirty="0">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bg2"/>
                    </a:solidFill>
                  </a:tcPr>
                </a:tc>
                <a:tc gridSpan="2">
                  <a:txBody>
                    <a:bodyPr/>
                    <a:lstStyle/>
                    <a:p>
                      <a:pPr algn="ctr"/>
                      <a:r>
                        <a:rPr lang="fr-FR" sz="1200" b="1" dirty="0">
                          <a:effectLst/>
                        </a:rPr>
                        <a:t>Journée d’étude</a:t>
                      </a:r>
                    </a:p>
                    <a:p>
                      <a:pPr algn="ctr"/>
                      <a:r>
                        <a:rPr lang="fr-FR" sz="1200" b="1" dirty="0">
                          <a:effectLst/>
                        </a:rPr>
                        <a:t>TD-21h</a:t>
                      </a:r>
                    </a:p>
                    <a:p>
                      <a:pPr algn="ctr"/>
                      <a:r>
                        <a:rPr lang="fr-FR" sz="1200" b="1" dirty="0">
                          <a:effectLst/>
                        </a:rPr>
                        <a:t>9 ECTS</a:t>
                      </a:r>
                      <a:endParaRPr lang="fr-FR" sz="1200" b="1" dirty="0">
                        <a:effectLst/>
                        <a:latin typeface="Times New Roman" panose="02020603050405020304" pitchFamily="18" charset="0"/>
                        <a:ea typeface="Calibri" panose="020F0502020204030204" pitchFamily="34" charset="0"/>
                        <a:cs typeface="Times New Roman (Corps CS)"/>
                      </a:endParaRPr>
                    </a:p>
                  </a:txBody>
                  <a:tcPr marL="64731" marR="64731" marT="0" marB="0"/>
                </a:tc>
                <a:tc hMerge="1">
                  <a:txBody>
                    <a:bodyPr/>
                    <a:lstStyle/>
                    <a:p>
                      <a:endParaRPr lang="fr-FR"/>
                    </a:p>
                  </a:txBody>
                  <a:tcPr/>
                </a:tc>
                <a:extLst>
                  <a:ext uri="{0D108BD9-81ED-4DB2-BD59-A6C34878D82A}">
                    <a16:rowId xmlns:a16="http://schemas.microsoft.com/office/drawing/2014/main" val="3764436673"/>
                  </a:ext>
                </a:extLst>
              </a:tr>
              <a:tr h="258002">
                <a:tc gridSpan="2">
                  <a:txBody>
                    <a:bodyPr/>
                    <a:lstStyle/>
                    <a:p>
                      <a:pPr algn="ctr"/>
                      <a:r>
                        <a:rPr lang="fr-FR" sz="1100" dirty="0">
                          <a:effectLst/>
                        </a:rPr>
                        <a:t>UE1.2 Professionnalisation de la recherche</a:t>
                      </a:r>
                      <a:endParaRPr lang="fr-FR" sz="1100" dirty="0">
                        <a:effectLst/>
                        <a:latin typeface="Times New Roman" panose="02020603050405020304" pitchFamily="18" charset="0"/>
                        <a:ea typeface="Calibri" panose="020F0502020204030204" pitchFamily="34" charset="0"/>
                        <a:cs typeface="Times New Roman (Corps CS)"/>
                      </a:endParaRPr>
                    </a:p>
                  </a:txBody>
                  <a:tcPr marL="64731" marR="64731" marT="0" marB="0"/>
                </a:tc>
                <a:tc hMerge="1">
                  <a:txBody>
                    <a:bodyPr/>
                    <a:lstStyle/>
                    <a:p>
                      <a:endParaRPr lang="fr-FR"/>
                    </a:p>
                  </a:txBody>
                  <a:tcPr/>
                </a:tc>
                <a:tc gridSpan="2">
                  <a:txBody>
                    <a:bodyPr/>
                    <a:lstStyle/>
                    <a:p>
                      <a:pPr algn="ctr"/>
                      <a:r>
                        <a:rPr lang="fr-FR" sz="1100" b="1" dirty="0">
                          <a:solidFill>
                            <a:schemeClr val="bg1"/>
                          </a:solidFill>
                          <a:effectLst/>
                        </a:rPr>
                        <a:t>UE2.2 Recherche</a:t>
                      </a:r>
                      <a:endParaRPr lang="fr-FR" sz="1100" b="1" dirty="0">
                        <a:solidFill>
                          <a:schemeClr val="bg1"/>
                        </a:solidFill>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1"/>
                    </a:solidFill>
                  </a:tcPr>
                </a:tc>
                <a:tc hMerge="1">
                  <a:txBody>
                    <a:bodyPr/>
                    <a:lstStyle/>
                    <a:p>
                      <a:endParaRPr lang="fr-FR"/>
                    </a:p>
                  </a:txBody>
                  <a:tcPr/>
                </a:tc>
                <a:extLst>
                  <a:ext uri="{0D108BD9-81ED-4DB2-BD59-A6C34878D82A}">
                    <a16:rowId xmlns:a16="http://schemas.microsoft.com/office/drawing/2014/main" val="2132448934"/>
                  </a:ext>
                </a:extLst>
              </a:tr>
              <a:tr h="893507">
                <a:tc>
                  <a:txBody>
                    <a:bodyPr/>
                    <a:lstStyle/>
                    <a:p>
                      <a:pPr algn="ctr"/>
                      <a:r>
                        <a:rPr lang="fr-FR" sz="900" dirty="0">
                          <a:solidFill>
                            <a:schemeClr val="tx1"/>
                          </a:solidFill>
                          <a:effectLst/>
                        </a:rPr>
                        <a:t>S</a:t>
                      </a:r>
                      <a:r>
                        <a:rPr lang="fr-FR" sz="1200" dirty="0">
                          <a:solidFill>
                            <a:schemeClr val="tx1"/>
                          </a:solidFill>
                          <a:effectLst/>
                        </a:rPr>
                        <a:t>éminaire dans les équipes*</a:t>
                      </a:r>
                    </a:p>
                    <a:p>
                      <a:pPr algn="ctr"/>
                      <a:r>
                        <a:rPr lang="fr-FR" sz="900" dirty="0">
                          <a:solidFill>
                            <a:schemeClr val="tx1"/>
                          </a:solidFill>
                          <a:effectLst/>
                        </a:rPr>
                        <a:t>Sém-10,5h</a:t>
                      </a:r>
                      <a:endParaRPr lang="fr-FR" sz="1100" dirty="0">
                        <a:solidFill>
                          <a:schemeClr val="tx1"/>
                        </a:solidFill>
                        <a:effectLst/>
                      </a:endParaRPr>
                    </a:p>
                    <a:p>
                      <a:pPr algn="ctr"/>
                      <a:r>
                        <a:rPr lang="fr-FR" sz="900" dirty="0">
                          <a:solidFill>
                            <a:schemeClr val="tx1"/>
                          </a:solidFill>
                          <a:effectLst/>
                        </a:rPr>
                        <a:t>3 ECTS</a:t>
                      </a:r>
                      <a:endParaRPr lang="fr-FR" sz="1100" dirty="0">
                        <a:solidFill>
                          <a:schemeClr val="tx1"/>
                        </a:solidFill>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3"/>
                    </a:solidFill>
                  </a:tcPr>
                </a:tc>
                <a:tc>
                  <a:txBody>
                    <a:bodyPr/>
                    <a:lstStyle/>
                    <a:p>
                      <a:pPr algn="ctr"/>
                      <a:r>
                        <a:rPr lang="fr-FR" sz="1200" b="1" dirty="0">
                          <a:solidFill>
                            <a:schemeClr val="tx1"/>
                          </a:solidFill>
                          <a:effectLst/>
                        </a:rPr>
                        <a:t>Préparation de la journée d’étude</a:t>
                      </a:r>
                    </a:p>
                    <a:p>
                      <a:pPr algn="ctr"/>
                      <a:r>
                        <a:rPr lang="fr-FR" sz="900" b="1" dirty="0">
                          <a:solidFill>
                            <a:schemeClr val="tx1"/>
                          </a:solidFill>
                          <a:effectLst/>
                        </a:rPr>
                        <a:t>TD-21h</a:t>
                      </a:r>
                      <a:endParaRPr lang="fr-FR" sz="1100" b="1" dirty="0">
                        <a:solidFill>
                          <a:schemeClr val="tx1"/>
                        </a:solidFill>
                        <a:effectLst/>
                      </a:endParaRPr>
                    </a:p>
                    <a:p>
                      <a:pPr algn="ctr"/>
                      <a:r>
                        <a:rPr lang="fr-FR" sz="900" b="1" dirty="0">
                          <a:solidFill>
                            <a:schemeClr val="tx1"/>
                          </a:solidFill>
                          <a:effectLst/>
                        </a:rPr>
                        <a:t>4 ECTS</a:t>
                      </a:r>
                      <a:endParaRPr lang="fr-FR" sz="1100" b="1" dirty="0">
                        <a:solidFill>
                          <a:schemeClr val="tx1"/>
                        </a:solidFill>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3"/>
                    </a:solidFill>
                  </a:tcPr>
                </a:tc>
                <a:tc>
                  <a:txBody>
                    <a:bodyPr/>
                    <a:lstStyle/>
                    <a:p>
                      <a:pPr algn="ctr"/>
                      <a:r>
                        <a:rPr lang="fr-FR" sz="1200" b="1" dirty="0">
                          <a:effectLst/>
                        </a:rPr>
                        <a:t>Construction et réalisation d’une recherche**</a:t>
                      </a:r>
                    </a:p>
                    <a:p>
                      <a:pPr algn="ctr"/>
                      <a:r>
                        <a:rPr lang="fr-FR" sz="900" b="1" dirty="0" err="1">
                          <a:effectLst/>
                        </a:rPr>
                        <a:t>Memsuiv</a:t>
                      </a:r>
                      <a:endParaRPr lang="fr-FR" sz="1100" b="1" dirty="0">
                        <a:effectLst/>
                      </a:endParaRPr>
                    </a:p>
                    <a:p>
                      <a:pPr algn="ctr"/>
                      <a:r>
                        <a:rPr lang="fr-FR" sz="900" b="1" dirty="0">
                          <a:effectLst/>
                        </a:rPr>
                        <a:t>0 ECTS</a:t>
                      </a:r>
                      <a:endParaRPr lang="fr-FR" sz="1100" b="1" dirty="0">
                        <a:effectLst/>
                        <a:latin typeface="Times New Roman" panose="02020603050405020304" pitchFamily="18" charset="0"/>
                        <a:ea typeface="Calibri" panose="020F0502020204030204" pitchFamily="34" charset="0"/>
                        <a:cs typeface="Times New Roman (Corps CS)"/>
                      </a:endParaRPr>
                    </a:p>
                  </a:txBody>
                  <a:tcPr marL="64731" marR="64731" marT="0" marB="0"/>
                </a:tc>
                <a:tc>
                  <a:txBody>
                    <a:bodyPr/>
                    <a:lstStyle/>
                    <a:p>
                      <a:pPr algn="ctr"/>
                      <a:r>
                        <a:rPr lang="fr-FR" sz="1200" b="1" dirty="0">
                          <a:effectLst/>
                        </a:rPr>
                        <a:t>Mémoire écrit et soutenance orale</a:t>
                      </a:r>
                    </a:p>
                    <a:p>
                      <a:pPr algn="ctr"/>
                      <a:r>
                        <a:rPr lang="fr-FR" sz="900" b="1" dirty="0">
                          <a:effectLst/>
                        </a:rPr>
                        <a:t> </a:t>
                      </a:r>
                      <a:endParaRPr lang="fr-FR" sz="1100" b="1" dirty="0">
                        <a:effectLst/>
                      </a:endParaRPr>
                    </a:p>
                    <a:p>
                      <a:pPr algn="ctr"/>
                      <a:r>
                        <a:rPr lang="fr-FR" sz="900" b="1" dirty="0" err="1">
                          <a:effectLst/>
                        </a:rPr>
                        <a:t>Memsuiv</a:t>
                      </a:r>
                      <a:endParaRPr lang="fr-FR" sz="1100" b="1" dirty="0">
                        <a:effectLst/>
                      </a:endParaRPr>
                    </a:p>
                    <a:p>
                      <a:pPr algn="ctr"/>
                      <a:r>
                        <a:rPr lang="fr-FR" sz="900" b="1" dirty="0">
                          <a:effectLst/>
                        </a:rPr>
                        <a:t>11 ECTS</a:t>
                      </a:r>
                      <a:endParaRPr lang="fr-FR" sz="1100" b="1" dirty="0">
                        <a:effectLst/>
                        <a:latin typeface="Times New Roman" panose="02020603050405020304" pitchFamily="18" charset="0"/>
                        <a:ea typeface="Calibri" panose="020F0502020204030204" pitchFamily="34" charset="0"/>
                        <a:cs typeface="Times New Roman (Corps CS)"/>
                      </a:endParaRPr>
                    </a:p>
                  </a:txBody>
                  <a:tcPr marL="64731" marR="64731" marT="0" marB="0"/>
                </a:tc>
                <a:extLst>
                  <a:ext uri="{0D108BD9-81ED-4DB2-BD59-A6C34878D82A}">
                    <a16:rowId xmlns:a16="http://schemas.microsoft.com/office/drawing/2014/main" val="131983056"/>
                  </a:ext>
                </a:extLst>
              </a:tr>
              <a:tr h="536105">
                <a:tc gridSpan="2">
                  <a:txBody>
                    <a:bodyPr/>
                    <a:lstStyle/>
                    <a:p>
                      <a:pPr algn="ctr"/>
                      <a:r>
                        <a:rPr lang="fr-FR" sz="1200" dirty="0">
                          <a:solidFill>
                            <a:schemeClr val="tx1"/>
                          </a:solidFill>
                          <a:effectLst/>
                        </a:rPr>
                        <a:t>Préparation de la recherche**</a:t>
                      </a:r>
                    </a:p>
                    <a:p>
                      <a:pPr algn="ctr"/>
                      <a:r>
                        <a:rPr lang="fr-FR" sz="900" dirty="0" err="1">
                          <a:solidFill>
                            <a:schemeClr val="tx1"/>
                          </a:solidFill>
                          <a:effectLst/>
                        </a:rPr>
                        <a:t>Memsuiv</a:t>
                      </a:r>
                      <a:endParaRPr lang="fr-FR" sz="1100" dirty="0">
                        <a:solidFill>
                          <a:schemeClr val="tx1"/>
                        </a:solidFill>
                        <a:effectLst/>
                      </a:endParaRPr>
                    </a:p>
                    <a:p>
                      <a:pPr algn="ctr"/>
                      <a:r>
                        <a:rPr lang="fr-FR" sz="900" dirty="0">
                          <a:solidFill>
                            <a:schemeClr val="tx1"/>
                          </a:solidFill>
                          <a:effectLst/>
                        </a:rPr>
                        <a:t>3 ECTS</a:t>
                      </a:r>
                      <a:endParaRPr lang="fr-FR" sz="1100" dirty="0">
                        <a:solidFill>
                          <a:schemeClr val="tx1"/>
                        </a:solidFill>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3"/>
                    </a:solidFill>
                  </a:tcPr>
                </a:tc>
                <a:tc hMerge="1">
                  <a:txBody>
                    <a:bodyPr/>
                    <a:lstStyle/>
                    <a:p>
                      <a:endParaRPr lang="fr-FR"/>
                    </a:p>
                  </a:txBody>
                  <a:tcPr/>
                </a:tc>
                <a:tc gridSpan="2">
                  <a:txBody>
                    <a:bodyPr/>
                    <a:lstStyle/>
                    <a:p>
                      <a:pPr algn="ctr"/>
                      <a:r>
                        <a:rPr lang="fr-FR" sz="1200" b="1" dirty="0">
                          <a:effectLst/>
                        </a:rPr>
                        <a:t>Construction de l’objet 2****</a:t>
                      </a:r>
                    </a:p>
                    <a:p>
                      <a:pPr algn="ctr"/>
                      <a:r>
                        <a:rPr lang="fr-FR" sz="900" b="1" dirty="0">
                          <a:effectLst/>
                        </a:rPr>
                        <a:t>TD-21h</a:t>
                      </a:r>
                      <a:endParaRPr lang="fr-FR" sz="1100" b="1" dirty="0">
                        <a:effectLst/>
                      </a:endParaRPr>
                    </a:p>
                    <a:p>
                      <a:pPr algn="ctr"/>
                      <a:r>
                        <a:rPr lang="fr-FR" sz="900" b="1" dirty="0">
                          <a:effectLst/>
                        </a:rPr>
                        <a:t>4 ECTS</a:t>
                      </a:r>
                      <a:endParaRPr lang="fr-FR" sz="1100" b="1" dirty="0">
                        <a:effectLst/>
                        <a:latin typeface="Times New Roman" panose="02020603050405020304" pitchFamily="18" charset="0"/>
                        <a:ea typeface="Calibri" panose="020F0502020204030204" pitchFamily="34" charset="0"/>
                        <a:cs typeface="Times New Roman (Corps CS)"/>
                      </a:endParaRPr>
                    </a:p>
                  </a:txBody>
                  <a:tcPr marL="64731" marR="64731" marT="0" marB="0"/>
                </a:tc>
                <a:tc hMerge="1">
                  <a:txBody>
                    <a:bodyPr/>
                    <a:lstStyle/>
                    <a:p>
                      <a:endParaRPr lang="fr-FR"/>
                    </a:p>
                  </a:txBody>
                  <a:tcPr/>
                </a:tc>
                <a:extLst>
                  <a:ext uri="{0D108BD9-81ED-4DB2-BD59-A6C34878D82A}">
                    <a16:rowId xmlns:a16="http://schemas.microsoft.com/office/drawing/2014/main" val="579732745"/>
                  </a:ext>
                </a:extLst>
              </a:tr>
              <a:tr h="214441">
                <a:tc gridSpan="2">
                  <a:txBody>
                    <a:bodyPr/>
                    <a:lstStyle/>
                    <a:p>
                      <a:pPr algn="ctr"/>
                      <a:r>
                        <a:rPr lang="fr-FR" sz="1100" dirty="0">
                          <a:effectLst/>
                        </a:rPr>
                        <a:t>UE1.3. Outils d’analyse</a:t>
                      </a:r>
                      <a:endParaRPr lang="fr-FR" sz="1100" dirty="0">
                        <a:effectLst/>
                        <a:latin typeface="Times New Roman" panose="02020603050405020304" pitchFamily="18" charset="0"/>
                        <a:ea typeface="Calibri" panose="020F0502020204030204" pitchFamily="34" charset="0"/>
                        <a:cs typeface="Times New Roman (Corps CS)"/>
                      </a:endParaRPr>
                    </a:p>
                  </a:txBody>
                  <a:tcPr marL="64731" marR="64731" marT="0" marB="0"/>
                </a:tc>
                <a:tc hMerge="1">
                  <a:txBody>
                    <a:bodyPr/>
                    <a:lstStyle/>
                    <a:p>
                      <a:endParaRPr lang="fr-FR"/>
                    </a:p>
                  </a:txBody>
                  <a:tcPr/>
                </a:tc>
                <a:tc rowSpan="4" gridSpan="2">
                  <a:txBody>
                    <a:bodyPr/>
                    <a:lstStyle/>
                    <a:p>
                      <a:r>
                        <a:rPr lang="fr-FR" sz="1100" dirty="0">
                          <a:effectLst/>
                        </a:rPr>
                        <a:t> </a:t>
                      </a:r>
                      <a:endParaRPr lang="fr-FR" sz="1100" dirty="0">
                        <a:effectLst/>
                        <a:latin typeface="Times New Roman" panose="02020603050405020304" pitchFamily="18" charset="0"/>
                        <a:ea typeface="Calibri" panose="020F0502020204030204" pitchFamily="34" charset="0"/>
                        <a:cs typeface="Times New Roman (Corps CS)"/>
                      </a:endParaRPr>
                    </a:p>
                  </a:txBody>
                  <a:tcPr marL="64731" marR="64731" marT="0" marB="0"/>
                </a:tc>
                <a:tc rowSpan="4" hMerge="1">
                  <a:txBody>
                    <a:bodyPr/>
                    <a:lstStyle/>
                    <a:p>
                      <a:endParaRPr lang="fr-FR"/>
                    </a:p>
                  </a:txBody>
                  <a:tcPr/>
                </a:tc>
                <a:extLst>
                  <a:ext uri="{0D108BD9-81ED-4DB2-BD59-A6C34878D82A}">
                    <a16:rowId xmlns:a16="http://schemas.microsoft.com/office/drawing/2014/main" val="482696389"/>
                  </a:ext>
                </a:extLst>
              </a:tr>
              <a:tr h="1072209">
                <a:tc>
                  <a:txBody>
                    <a:bodyPr/>
                    <a:lstStyle/>
                    <a:p>
                      <a:pPr algn="ctr"/>
                      <a:r>
                        <a:rPr lang="fr-FR" sz="1200" dirty="0">
                          <a:solidFill>
                            <a:schemeClr val="tx1"/>
                          </a:solidFill>
                          <a:effectLst/>
                        </a:rPr>
                        <a:t>Outils et logiciels d’analyse</a:t>
                      </a:r>
                    </a:p>
                    <a:p>
                      <a:pPr algn="ctr"/>
                      <a:r>
                        <a:rPr lang="fr-FR" sz="900" dirty="0">
                          <a:solidFill>
                            <a:schemeClr val="tx1"/>
                          </a:solidFill>
                          <a:effectLst/>
                        </a:rPr>
                        <a:t>TD-21h</a:t>
                      </a:r>
                      <a:endParaRPr lang="fr-FR" sz="1100" dirty="0">
                        <a:solidFill>
                          <a:schemeClr val="tx1"/>
                        </a:solidFill>
                        <a:effectLst/>
                      </a:endParaRPr>
                    </a:p>
                    <a:p>
                      <a:pPr algn="ctr"/>
                      <a:r>
                        <a:rPr lang="fr-FR" sz="900" dirty="0">
                          <a:solidFill>
                            <a:schemeClr val="tx1"/>
                          </a:solidFill>
                          <a:effectLst/>
                        </a:rPr>
                        <a:t>3 ECTS</a:t>
                      </a:r>
                      <a:endParaRPr lang="fr-FR" sz="1100" dirty="0">
                        <a:solidFill>
                          <a:schemeClr val="tx1"/>
                        </a:solidFill>
                        <a:effectLst/>
                      </a:endParaRPr>
                    </a:p>
                    <a:p>
                      <a:pPr algn="ctr"/>
                      <a:r>
                        <a:rPr lang="fr-FR" sz="900" dirty="0">
                          <a:solidFill>
                            <a:schemeClr val="tx1"/>
                          </a:solidFill>
                          <a:effectLst/>
                        </a:rPr>
                        <a:t>(TD dans Master MIASH)</a:t>
                      </a:r>
                      <a:endParaRPr lang="fr-FR" sz="1100" dirty="0">
                        <a:solidFill>
                          <a:schemeClr val="tx1"/>
                        </a:solidFill>
                        <a:effectLst/>
                      </a:endParaRPr>
                    </a:p>
                    <a:p>
                      <a:pPr algn="ctr"/>
                      <a:endParaRPr lang="fr-FR" sz="1100" dirty="0">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3"/>
                    </a:solidFill>
                  </a:tcPr>
                </a:tc>
                <a:tc>
                  <a:txBody>
                    <a:bodyPr/>
                    <a:lstStyle/>
                    <a:p>
                      <a:pPr algn="ctr"/>
                      <a:r>
                        <a:rPr lang="fr-FR" sz="1200" b="1" dirty="0">
                          <a:solidFill>
                            <a:schemeClr val="tx1"/>
                          </a:solidFill>
                          <a:effectLst/>
                        </a:rPr>
                        <a:t>Ecritures scientifiques </a:t>
                      </a:r>
                    </a:p>
                    <a:p>
                      <a:pPr algn="ctr"/>
                      <a:r>
                        <a:rPr lang="fr-FR" sz="900" b="1" dirty="0">
                          <a:solidFill>
                            <a:schemeClr val="tx1"/>
                          </a:solidFill>
                          <a:effectLst/>
                        </a:rPr>
                        <a:t>TD-21h </a:t>
                      </a:r>
                      <a:endParaRPr lang="fr-FR" sz="1100" b="1" dirty="0">
                        <a:solidFill>
                          <a:schemeClr val="tx1"/>
                        </a:solidFill>
                        <a:effectLst/>
                      </a:endParaRPr>
                    </a:p>
                    <a:p>
                      <a:pPr algn="ctr"/>
                      <a:r>
                        <a:rPr lang="fr-FR" sz="900" b="1" dirty="0">
                          <a:solidFill>
                            <a:schemeClr val="tx1"/>
                          </a:solidFill>
                          <a:effectLst/>
                        </a:rPr>
                        <a:t>3 ECTS</a:t>
                      </a:r>
                      <a:endParaRPr lang="fr-FR" sz="1100" b="1" dirty="0">
                        <a:solidFill>
                          <a:schemeClr val="tx1"/>
                        </a:solidFill>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3"/>
                    </a:solidFill>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1442957978"/>
                  </a:ext>
                </a:extLst>
              </a:tr>
              <a:tr h="214441">
                <a:tc gridSpan="2">
                  <a:txBody>
                    <a:bodyPr/>
                    <a:lstStyle/>
                    <a:p>
                      <a:pPr algn="ctr"/>
                      <a:r>
                        <a:rPr lang="fr-FR" sz="1100" dirty="0">
                          <a:effectLst/>
                        </a:rPr>
                        <a:t>UE1.4 Stage</a:t>
                      </a:r>
                      <a:endParaRPr lang="fr-FR" sz="1100" dirty="0">
                        <a:effectLst/>
                        <a:latin typeface="Times New Roman" panose="02020603050405020304" pitchFamily="18" charset="0"/>
                        <a:ea typeface="Calibri" panose="020F0502020204030204" pitchFamily="34" charset="0"/>
                        <a:cs typeface="Times New Roman (Corps CS)"/>
                      </a:endParaRPr>
                    </a:p>
                  </a:txBody>
                  <a:tcPr marL="64731" marR="64731" marT="0" marB="0"/>
                </a:tc>
                <a:tc h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2806114195"/>
                  </a:ext>
                </a:extLst>
              </a:tr>
              <a:tr h="536105">
                <a:tc gridSpan="2">
                  <a:txBody>
                    <a:bodyPr/>
                    <a:lstStyle/>
                    <a:p>
                      <a:pPr algn="ctr"/>
                      <a:r>
                        <a:rPr lang="fr-FR" sz="1200" dirty="0">
                          <a:effectLst/>
                        </a:rPr>
                        <a:t>Stage***</a:t>
                      </a:r>
                    </a:p>
                    <a:p>
                      <a:pPr algn="ctr"/>
                      <a:r>
                        <a:rPr lang="fr-FR" sz="900" dirty="0">
                          <a:effectLst/>
                        </a:rPr>
                        <a:t>STSUIV</a:t>
                      </a:r>
                      <a:endParaRPr lang="fr-FR" sz="1100" dirty="0">
                        <a:effectLst/>
                      </a:endParaRPr>
                    </a:p>
                    <a:p>
                      <a:pPr algn="ctr"/>
                      <a:r>
                        <a:rPr lang="fr-FR" sz="900" dirty="0">
                          <a:effectLst/>
                        </a:rPr>
                        <a:t>5 ECTS</a:t>
                      </a:r>
                      <a:endParaRPr lang="fr-FR" sz="1100" dirty="0">
                        <a:effectLst/>
                        <a:latin typeface="Times New Roman" panose="02020603050405020304" pitchFamily="18" charset="0"/>
                        <a:ea typeface="Calibri" panose="020F0502020204030204" pitchFamily="34" charset="0"/>
                        <a:cs typeface="Times New Roman (Corps CS)"/>
                      </a:endParaRPr>
                    </a:p>
                  </a:txBody>
                  <a:tcPr marL="64731" marR="64731" marT="0" marB="0">
                    <a:solidFill>
                      <a:schemeClr val="accent3"/>
                    </a:solidFill>
                  </a:tcPr>
                </a:tc>
                <a:tc h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268920168"/>
                  </a:ext>
                </a:extLst>
              </a:tr>
            </a:tbl>
          </a:graphicData>
        </a:graphic>
      </p:graphicFrame>
    </p:spTree>
    <p:extLst>
      <p:ext uri="{BB962C8B-B14F-4D97-AF65-F5344CB8AC3E}">
        <p14:creationId xmlns:p14="http://schemas.microsoft.com/office/powerpoint/2010/main" val="22677101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447</Words>
  <Application>Microsoft Macintosh PowerPoint</Application>
  <PresentationFormat>Grand écran</PresentationFormat>
  <Paragraphs>69</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Organisation de la 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Sylvia Faure</dc:creator>
  <cp:lastModifiedBy>Sylvia Faure</cp:lastModifiedBy>
  <cp:revision>3</cp:revision>
  <dcterms:created xsi:type="dcterms:W3CDTF">2022-03-24T13:22:48Z</dcterms:created>
  <dcterms:modified xsi:type="dcterms:W3CDTF">2022-03-30T12:18:23Z</dcterms:modified>
</cp:coreProperties>
</file>