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1" r:id="rId2"/>
    <p:sldId id="269" r:id="rId3"/>
    <p:sldId id="292" r:id="rId4"/>
    <p:sldId id="293" r:id="rId5"/>
    <p:sldId id="294"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978FD7-E427-274C-8807-04CEBB4F1FB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1B156D0-687D-624F-9BEA-47A8A3C9CB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1D01176-4AAF-A94C-8E03-6DD4B27AFCA2}"/>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5" name="Espace réservé du pied de page 4">
            <a:extLst>
              <a:ext uri="{FF2B5EF4-FFF2-40B4-BE49-F238E27FC236}">
                <a16:creationId xmlns:a16="http://schemas.microsoft.com/office/drawing/2014/main" id="{B3B60AE2-B0A8-4141-9395-0EF8204EB1F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BBBDC0C-8112-F54D-93E1-4CCD0E4B9460}"/>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1186575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FE370F-DB98-C443-BF2E-EDDF1B42D85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4383329-E17A-D74D-8FC6-79472F0AB3B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062AAB-DA17-1F40-B4B0-978FA7CA4715}"/>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5" name="Espace réservé du pied de page 4">
            <a:extLst>
              <a:ext uri="{FF2B5EF4-FFF2-40B4-BE49-F238E27FC236}">
                <a16:creationId xmlns:a16="http://schemas.microsoft.com/office/drawing/2014/main" id="{B5FF2704-5E89-394A-8FB2-07DD96C97B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2CF75BE-2915-C049-8C2D-68922FE6C953}"/>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382423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30E2598-FC3F-6E48-8BE2-B6565A93269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1F96072-39A1-CD40-83E4-BAA3F2AA0CC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AA5242F-E0BE-2B47-85EA-9DC06AC3B5E2}"/>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5" name="Espace réservé du pied de page 4">
            <a:extLst>
              <a:ext uri="{FF2B5EF4-FFF2-40B4-BE49-F238E27FC236}">
                <a16:creationId xmlns:a16="http://schemas.microsoft.com/office/drawing/2014/main" id="{CFF9368E-1D20-8F4B-8D39-97919DED73C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DBCC7A9-DDB3-DD49-8D85-14C81556EB7D}"/>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3269871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02E093-465C-7947-B19F-74B7A9A9415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275C0C4-574B-1F4A-A7B2-25C83B17037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3A61E39-3401-5347-B226-37D8C1CA3929}"/>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5" name="Espace réservé du pied de page 4">
            <a:extLst>
              <a:ext uri="{FF2B5EF4-FFF2-40B4-BE49-F238E27FC236}">
                <a16:creationId xmlns:a16="http://schemas.microsoft.com/office/drawing/2014/main" id="{8027AA22-67C4-FC4A-A272-1CCEACD34D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3F9EC41-7B3D-7D4C-91D9-D2A4D9F28AC9}"/>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252957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C7C132-397E-524A-86EE-2973FC61563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38B5F00-0FFD-554C-8A57-2FDC463AF3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CBFD13F-BA58-E945-A832-44B2F424DE60}"/>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5" name="Espace réservé du pied de page 4">
            <a:extLst>
              <a:ext uri="{FF2B5EF4-FFF2-40B4-BE49-F238E27FC236}">
                <a16:creationId xmlns:a16="http://schemas.microsoft.com/office/drawing/2014/main" id="{F7D76BF0-84F5-F149-A85E-1B0415C204D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4FB8E04-D6C4-FD4D-A35A-D1FC4B9CF825}"/>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25084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065978-5C5F-DD4F-9A81-081D2CE28A1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DFD91-43A2-2541-AA08-E32D8116908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91C0EF3-2ED0-E54C-9611-C6337AB898B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44EB85E-9BB9-EF4B-B187-4058762A0D19}"/>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6" name="Espace réservé du pied de page 5">
            <a:extLst>
              <a:ext uri="{FF2B5EF4-FFF2-40B4-BE49-F238E27FC236}">
                <a16:creationId xmlns:a16="http://schemas.microsoft.com/office/drawing/2014/main" id="{0D91BC81-790B-3D43-8D34-C03CDA1E036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C8777F9-7F6C-5A4C-A40A-47B8ADC5B3C6}"/>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4227105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D0483F-CFD7-2845-9D9B-7443D9F54C2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9EC51D8-9110-2A49-B568-F700F2DE34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53053CE-FF46-2F4D-BF10-AA0AB6C5FE4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8D573D2-73B6-A842-A4B3-6FE620AF21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1366AA2-AFD9-9545-880C-9A751330D2E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9F4A682-49A9-F447-9DAF-49F05BEB7991}"/>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8" name="Espace réservé du pied de page 7">
            <a:extLst>
              <a:ext uri="{FF2B5EF4-FFF2-40B4-BE49-F238E27FC236}">
                <a16:creationId xmlns:a16="http://schemas.microsoft.com/office/drawing/2014/main" id="{BF66DF55-BC73-ED4D-89A8-DD5E099BE6D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18457B4-EECD-D74E-B911-C0F18A3174DB}"/>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366275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13BC84-CFFF-6943-9178-3E5FB23E118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450BB61-11EC-FD44-80B8-EF91B41871B1}"/>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4" name="Espace réservé du pied de page 3">
            <a:extLst>
              <a:ext uri="{FF2B5EF4-FFF2-40B4-BE49-F238E27FC236}">
                <a16:creationId xmlns:a16="http://schemas.microsoft.com/office/drawing/2014/main" id="{BC38287B-8C7F-0B49-905C-D2E5A90B3E6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6F8F409-53B9-DA47-8337-E9080ED45B34}"/>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355843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0223800-BD55-F142-99A3-863663EB5231}"/>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3" name="Espace réservé du pied de page 2">
            <a:extLst>
              <a:ext uri="{FF2B5EF4-FFF2-40B4-BE49-F238E27FC236}">
                <a16:creationId xmlns:a16="http://schemas.microsoft.com/office/drawing/2014/main" id="{1FED2926-DECC-C04D-8939-6FA944EA366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F3D90DD-F72F-484D-BFD9-7E1C3112FF99}"/>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1853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20A7C4-423D-CC45-85B3-5E6885F0367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0E9160F-C1D2-9E40-8FB5-C1FCF5BCD9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B765951-704E-6143-BCC4-CCCC89648A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D161AF1-6E6A-0545-9D30-13B04427B249}"/>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6" name="Espace réservé du pied de page 5">
            <a:extLst>
              <a:ext uri="{FF2B5EF4-FFF2-40B4-BE49-F238E27FC236}">
                <a16:creationId xmlns:a16="http://schemas.microsoft.com/office/drawing/2014/main" id="{3A253F6E-4EB6-744B-BC66-1EDBBF66916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1C25978-400F-BC43-B5A2-471CFE971CEF}"/>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1300721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E9AB10-F20F-2C4C-A1BA-0C434A61438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2071609-C4DA-E943-AE11-8AC25FF715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6E991F2-1059-9E49-A228-4C7F8BE5A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AA2C4F6-DD5A-8643-99F7-859CCBF330A0}"/>
              </a:ext>
            </a:extLst>
          </p:cNvPr>
          <p:cNvSpPr>
            <a:spLocks noGrp="1"/>
          </p:cNvSpPr>
          <p:nvPr>
            <p:ph type="dt" sz="half" idx="10"/>
          </p:nvPr>
        </p:nvSpPr>
        <p:spPr/>
        <p:txBody>
          <a:bodyPr/>
          <a:lstStyle/>
          <a:p>
            <a:fld id="{14E2211D-BC73-5242-A2AE-1E69E91938BC}" type="datetimeFigureOut">
              <a:rPr lang="fr-FR" smtClean="0"/>
              <a:t>30/03/2022</a:t>
            </a:fld>
            <a:endParaRPr lang="fr-FR"/>
          </a:p>
        </p:txBody>
      </p:sp>
      <p:sp>
        <p:nvSpPr>
          <p:cNvPr id="6" name="Espace réservé du pied de page 5">
            <a:extLst>
              <a:ext uri="{FF2B5EF4-FFF2-40B4-BE49-F238E27FC236}">
                <a16:creationId xmlns:a16="http://schemas.microsoft.com/office/drawing/2014/main" id="{FAD6EF75-7F7F-154E-B5D4-607B0E33FFF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14ECBC4-A2C7-A143-8D9A-BDA1AA299A85}"/>
              </a:ext>
            </a:extLst>
          </p:cNvPr>
          <p:cNvSpPr>
            <a:spLocks noGrp="1"/>
          </p:cNvSpPr>
          <p:nvPr>
            <p:ph type="sldNum" sz="quarter" idx="12"/>
          </p:nvPr>
        </p:nvSpPr>
        <p:spPr/>
        <p:txBody>
          <a:bodyPr/>
          <a:lstStyle/>
          <a:p>
            <a:fld id="{957FFDF5-BAE6-1F43-8192-24BDF7B5CD0F}" type="slidenum">
              <a:rPr lang="fr-FR" smtClean="0"/>
              <a:t>‹N°›</a:t>
            </a:fld>
            <a:endParaRPr lang="fr-FR"/>
          </a:p>
        </p:txBody>
      </p:sp>
    </p:spTree>
    <p:extLst>
      <p:ext uri="{BB962C8B-B14F-4D97-AF65-F5344CB8AC3E}">
        <p14:creationId xmlns:p14="http://schemas.microsoft.com/office/powerpoint/2010/main" val="536626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CAD88B2-6E65-B542-8320-32A620B001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279F06A-2187-B243-8D7B-12FA6F5422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34A592D-BE04-EB48-867E-39240A0D43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2211D-BC73-5242-A2AE-1E69E91938BC}" type="datetimeFigureOut">
              <a:rPr lang="fr-FR" smtClean="0"/>
              <a:t>30/03/2022</a:t>
            </a:fld>
            <a:endParaRPr lang="fr-FR"/>
          </a:p>
        </p:txBody>
      </p:sp>
      <p:sp>
        <p:nvSpPr>
          <p:cNvPr id="5" name="Espace réservé du pied de page 4">
            <a:extLst>
              <a:ext uri="{FF2B5EF4-FFF2-40B4-BE49-F238E27FC236}">
                <a16:creationId xmlns:a16="http://schemas.microsoft.com/office/drawing/2014/main" id="{B8974840-E8CC-C543-9282-9B6471EF44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1D7F0FF-5088-7442-9E8C-6D4BF65C15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7FFDF5-BAE6-1F43-8192-24BDF7B5CD0F}" type="slidenum">
              <a:rPr lang="fr-FR" smtClean="0"/>
              <a:t>‹N°›</a:t>
            </a:fld>
            <a:endParaRPr lang="fr-FR"/>
          </a:p>
        </p:txBody>
      </p:sp>
    </p:spTree>
    <p:extLst>
      <p:ext uri="{BB962C8B-B14F-4D97-AF65-F5344CB8AC3E}">
        <p14:creationId xmlns:p14="http://schemas.microsoft.com/office/powerpoint/2010/main" val="307129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re 1">
            <a:extLst>
              <a:ext uri="{FF2B5EF4-FFF2-40B4-BE49-F238E27FC236}">
                <a16:creationId xmlns:a16="http://schemas.microsoft.com/office/drawing/2014/main" id="{13ADF121-9E7F-3B43-B63F-B805521B70D9}"/>
              </a:ext>
            </a:extLst>
          </p:cNvPr>
          <p:cNvSpPr>
            <a:spLocks noGrp="1" noChangeArrowheads="1"/>
          </p:cNvSpPr>
          <p:nvPr>
            <p:ph type="title"/>
          </p:nvPr>
        </p:nvSpPr>
        <p:spPr>
          <a:xfrm>
            <a:off x="723900" y="434975"/>
            <a:ext cx="10515600" cy="5375275"/>
          </a:xfrm>
        </p:spPr>
        <p:txBody>
          <a:bodyPr/>
          <a:lstStyle/>
          <a:p>
            <a:pPr eaLnBrk="1" hangingPunct="1"/>
            <a:endParaRPr lang="fr-FR" altLang="fr-FR"/>
          </a:p>
        </p:txBody>
      </p:sp>
      <p:pic>
        <p:nvPicPr>
          <p:cNvPr id="13314" name="Espace réservé du contenu 3">
            <a:extLst>
              <a:ext uri="{FF2B5EF4-FFF2-40B4-BE49-F238E27FC236}">
                <a16:creationId xmlns:a16="http://schemas.microsoft.com/office/drawing/2014/main" id="{F90DB5C8-B5D1-7E44-BEF1-B0D92C163F6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23717" b="23717"/>
          <a:stretch>
            <a:fillRect/>
          </a:stretch>
        </p:blipFill>
        <p:spPr>
          <a:xfrm>
            <a:off x="111125" y="434975"/>
            <a:ext cx="11014075" cy="5400675"/>
          </a:xfrm>
        </p:spPr>
      </p:pic>
      <p:sp>
        <p:nvSpPr>
          <p:cNvPr id="5" name="ZoneTexte 4">
            <a:extLst>
              <a:ext uri="{FF2B5EF4-FFF2-40B4-BE49-F238E27FC236}">
                <a16:creationId xmlns:a16="http://schemas.microsoft.com/office/drawing/2014/main" id="{FAE8E143-22C7-DF48-919C-4EC2A8C99E87}"/>
              </a:ext>
            </a:extLst>
          </p:cNvPr>
          <p:cNvSpPr txBox="1"/>
          <p:nvPr/>
        </p:nvSpPr>
        <p:spPr>
          <a:xfrm>
            <a:off x="1220788" y="1206500"/>
            <a:ext cx="8891587" cy="1077913"/>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ctr" eaLnBrk="1" fontAlgn="auto" hangingPunct="1">
              <a:spcBef>
                <a:spcPts val="0"/>
              </a:spcBef>
              <a:spcAft>
                <a:spcPts val="0"/>
              </a:spcAft>
              <a:defRPr/>
            </a:pPr>
            <a:r>
              <a:rPr lang="fr-FR" sz="3200" b="1" dirty="0"/>
              <a:t>Parcours M2 : analyse des sociétés contemporaines</a:t>
            </a:r>
          </a:p>
          <a:p>
            <a:pPr algn="ctr" eaLnBrk="1" fontAlgn="auto" hangingPunct="1">
              <a:spcBef>
                <a:spcPts val="0"/>
              </a:spcBef>
              <a:spcAft>
                <a:spcPts val="0"/>
              </a:spcAft>
              <a:defRPr/>
            </a:pPr>
            <a:r>
              <a:rPr lang="fr-FR" sz="3200" b="1" dirty="0"/>
              <a:t>Master Mention sociologie Lyon2</a:t>
            </a:r>
          </a:p>
        </p:txBody>
      </p:sp>
      <p:sp>
        <p:nvSpPr>
          <p:cNvPr id="13316" name="ZoneTexte 5">
            <a:extLst>
              <a:ext uri="{FF2B5EF4-FFF2-40B4-BE49-F238E27FC236}">
                <a16:creationId xmlns:a16="http://schemas.microsoft.com/office/drawing/2014/main" id="{3768B6C9-32EF-2546-8AB9-184126804E1A}"/>
              </a:ext>
            </a:extLst>
          </p:cNvPr>
          <p:cNvSpPr txBox="1">
            <a:spLocks noChangeArrowheads="1"/>
          </p:cNvSpPr>
          <p:nvPr/>
        </p:nvSpPr>
        <p:spPr bwMode="auto">
          <a:xfrm>
            <a:off x="3135313" y="397192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fr-FR" altLang="fr-FR" sz="1800"/>
          </a:p>
        </p:txBody>
      </p:sp>
    </p:spTree>
  </p:cSld>
  <p:clrMapOvr>
    <a:masterClrMapping/>
  </p:clrMapOvr>
  <p:transition spd="slow" advTm="50025"/>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EE2A4CE-20FE-9E4F-B46F-E7B5C4ECA12C}"/>
              </a:ext>
            </a:extLst>
          </p:cNvPr>
          <p:cNvSpPr>
            <a:spLocks noGrp="1"/>
          </p:cNvSpPr>
          <p:nvPr>
            <p:ph idx="1"/>
          </p:nvPr>
        </p:nvSpPr>
        <p:spPr>
          <a:xfrm>
            <a:off x="609600" y="473075"/>
            <a:ext cx="10915650" cy="5349875"/>
          </a:xfrm>
        </p:spPr>
        <p:txBody>
          <a:bodyPr rtlCol="0">
            <a:normAutofit/>
          </a:bodyPr>
          <a:lstStyle/>
          <a:p>
            <a:pPr marL="0" indent="0" algn="just" eaLnBrk="1" fontAlgn="auto" hangingPunct="1">
              <a:spcAft>
                <a:spcPts val="0"/>
              </a:spcAft>
              <a:buFont typeface="Arial"/>
              <a:buNone/>
              <a:defRPr/>
            </a:pPr>
            <a:r>
              <a:rPr lang="fr-FR" b="1" dirty="0" err="1"/>
              <a:t>Pré-requis</a:t>
            </a:r>
            <a:r>
              <a:rPr lang="fr-FR" b="1" dirty="0"/>
              <a:t> pour ASC :  </a:t>
            </a:r>
            <a:r>
              <a:rPr lang="fr-FR" dirty="0"/>
              <a:t>pour </a:t>
            </a:r>
            <a:r>
              <a:rPr lang="fr-FR" dirty="0" err="1"/>
              <a:t>étudiant-es</a:t>
            </a:r>
            <a:r>
              <a:rPr lang="fr-FR" dirty="0"/>
              <a:t> ayant une forte réflexivité et sens critique, ayant une forte connaissance des démarches et théories sociologiques, ayant déjà fait de l’enquête de terrain, analysé des matériaux de recherche, capable se respecter une démarche scientifique et un raisonnement rigoureux, grande capacité à travailler </a:t>
            </a:r>
            <a:r>
              <a:rPr lang="fr-FR" dirty="0" err="1"/>
              <a:t>seul-e</a:t>
            </a:r>
            <a:r>
              <a:rPr lang="fr-FR" dirty="0"/>
              <a:t>, et à travailler en équipe.</a:t>
            </a:r>
          </a:p>
          <a:p>
            <a:pPr marL="0" indent="0" algn="just" eaLnBrk="1" fontAlgn="auto" hangingPunct="1">
              <a:spcAft>
                <a:spcPts val="0"/>
              </a:spcAft>
              <a:buFont typeface="Arial"/>
              <a:buNone/>
              <a:defRPr/>
            </a:pPr>
            <a:r>
              <a:rPr lang="fr-FR" b="1" dirty="0"/>
              <a:t>Accès</a:t>
            </a:r>
            <a:r>
              <a:rPr lang="fr-FR" dirty="0"/>
              <a:t> : Master I sociologie ou sciences sociales : demande d’acceptation auprès de la ou du responsable en ayant une lettre d’acceptation d’un directeur(</a:t>
            </a:r>
            <a:r>
              <a:rPr lang="fr-FR" dirty="0" err="1"/>
              <a:t>trice</a:t>
            </a:r>
            <a:r>
              <a:rPr lang="fr-FR" dirty="0"/>
              <a:t>) de mémoire du centre Max Weber. </a:t>
            </a:r>
            <a:endParaRPr lang="fr-FR" b="1" dirty="0"/>
          </a:p>
          <a:p>
            <a:pPr marL="0" indent="0" eaLnBrk="1" fontAlgn="auto" hangingPunct="1">
              <a:spcAft>
                <a:spcPts val="0"/>
              </a:spcAft>
              <a:buFont typeface="Arial"/>
              <a:buNone/>
              <a:defRPr/>
            </a:pPr>
            <a:endParaRPr lang="fr-FR" dirty="0"/>
          </a:p>
        </p:txBody>
      </p:sp>
    </p:spTree>
  </p:cSld>
  <p:clrMapOvr>
    <a:masterClrMapping/>
  </p:clrMapOvr>
  <p:transition spd="slow" advTm="166378"/>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u contenu 2">
            <a:extLst>
              <a:ext uri="{FF2B5EF4-FFF2-40B4-BE49-F238E27FC236}">
                <a16:creationId xmlns:a16="http://schemas.microsoft.com/office/drawing/2014/main" id="{80FE6485-7088-CD49-9C99-8652D3B69F74}"/>
              </a:ext>
            </a:extLst>
          </p:cNvPr>
          <p:cNvSpPr>
            <a:spLocks noGrp="1" noChangeArrowheads="1"/>
          </p:cNvSpPr>
          <p:nvPr>
            <p:ph idx="1"/>
          </p:nvPr>
        </p:nvSpPr>
        <p:spPr>
          <a:xfrm>
            <a:off x="609600" y="473075"/>
            <a:ext cx="10915650" cy="5349875"/>
          </a:xfrm>
        </p:spPr>
        <p:txBody>
          <a:bodyPr/>
          <a:lstStyle/>
          <a:p>
            <a:pPr marL="0" indent="0" algn="just" eaLnBrk="1" hangingPunct="1">
              <a:buFont typeface="Arial" panose="020B0604020202020204" pitchFamily="34" charset="0"/>
              <a:buNone/>
            </a:pPr>
            <a:r>
              <a:rPr lang="fr-FR" altLang="fr-FR" b="1"/>
              <a:t>Objectifs ASC : </a:t>
            </a:r>
          </a:p>
          <a:p>
            <a:pPr marL="0" indent="0" eaLnBrk="1" hangingPunct="1">
              <a:buFont typeface="Arial" panose="020B0604020202020204" pitchFamily="34" charset="0"/>
              <a:buNone/>
            </a:pPr>
            <a:endParaRPr lang="fr-FR" altLang="fr-FR"/>
          </a:p>
        </p:txBody>
      </p:sp>
      <p:sp>
        <p:nvSpPr>
          <p:cNvPr id="15362" name="ZoneTexte 1">
            <a:extLst>
              <a:ext uri="{FF2B5EF4-FFF2-40B4-BE49-F238E27FC236}">
                <a16:creationId xmlns:a16="http://schemas.microsoft.com/office/drawing/2014/main" id="{C2B8A952-972B-C248-A1B8-EC47EF8C38D8}"/>
              </a:ext>
            </a:extLst>
          </p:cNvPr>
          <p:cNvSpPr txBox="1">
            <a:spLocks noChangeArrowheads="1"/>
          </p:cNvSpPr>
          <p:nvPr/>
        </p:nvSpPr>
        <p:spPr bwMode="auto">
          <a:xfrm>
            <a:off x="3324225" y="566738"/>
            <a:ext cx="8375650"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fr-FR" altLang="fr-FR" sz="2800"/>
              <a:t>Ce parcours initie concrètement au métier de chercheur.e en sociologie et sciences sociales :</a:t>
            </a:r>
          </a:p>
          <a:p>
            <a:pPr algn="just" eaLnBrk="1" hangingPunct="1">
              <a:spcBef>
                <a:spcPct val="0"/>
              </a:spcBef>
              <a:buFontTx/>
              <a:buNone/>
            </a:pPr>
            <a:r>
              <a:rPr lang="fr-FR" altLang="fr-FR" sz="2800"/>
              <a:t>• immersion dans les équipes de recherche au sein du laboratoire de sociologie du Centre Max Weber à Lyon ;</a:t>
            </a:r>
          </a:p>
          <a:p>
            <a:pPr algn="just" eaLnBrk="1" hangingPunct="1">
              <a:spcBef>
                <a:spcPct val="0"/>
              </a:spcBef>
              <a:buFontTx/>
              <a:buNone/>
            </a:pPr>
            <a:r>
              <a:rPr lang="fr-FR" altLang="fr-FR" sz="2800"/>
              <a:t>• élaboration et finalisation d’un projet de recherche individuel (mémoire écrit avec soutenance orale) ;</a:t>
            </a:r>
          </a:p>
          <a:p>
            <a:pPr algn="just" eaLnBrk="1" hangingPunct="1">
              <a:spcBef>
                <a:spcPct val="0"/>
              </a:spcBef>
              <a:buFontTx/>
              <a:buNone/>
            </a:pPr>
            <a:r>
              <a:rPr lang="fr-FR" altLang="fr-FR" sz="2800"/>
              <a:t>• conception et la réalisation collective de Journées d’étude ;</a:t>
            </a:r>
          </a:p>
          <a:p>
            <a:pPr algn="just" eaLnBrk="1" hangingPunct="1">
              <a:spcBef>
                <a:spcPct val="0"/>
              </a:spcBef>
              <a:buFontTx/>
              <a:buNone/>
            </a:pPr>
            <a:r>
              <a:rPr lang="fr-FR" altLang="fr-FR" sz="2800"/>
              <a:t>• répondre à des appels d’offre à projets, appels à contribution d’articles ou de communication dans des colloques ;</a:t>
            </a:r>
          </a:p>
          <a:p>
            <a:pPr algn="just" eaLnBrk="1" hangingPunct="1">
              <a:spcBef>
                <a:spcPct val="0"/>
              </a:spcBef>
              <a:buFontTx/>
              <a:buNone/>
            </a:pPr>
            <a:r>
              <a:rPr lang="fr-FR" altLang="fr-FR" sz="2800"/>
              <a:t>• mise en oeuvre de travaux en équipe.</a:t>
            </a:r>
            <a:endParaRPr lang="fr-FR" altLang="fr-FR" sz="2800" b="1"/>
          </a:p>
        </p:txBody>
      </p:sp>
    </p:spTree>
  </p:cSld>
  <p:clrMapOvr>
    <a:masterClrMapping/>
  </p:clrMapOvr>
  <p:transition spd="slow" advTm="7376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id="{568E6307-8891-F243-A2A4-1E1229D7389E}"/>
              </a:ext>
            </a:extLst>
          </p:cNvPr>
          <p:cNvSpPr>
            <a:spLocks noGrp="1"/>
          </p:cNvSpPr>
          <p:nvPr>
            <p:ph idx="1"/>
          </p:nvPr>
        </p:nvSpPr>
        <p:spPr>
          <a:xfrm>
            <a:off x="609600" y="269875"/>
            <a:ext cx="10972800" cy="5526088"/>
          </a:xfrm>
        </p:spPr>
        <p:txBody>
          <a:bodyPr rtlCol="0">
            <a:normAutofit/>
          </a:bodyPr>
          <a:lstStyle/>
          <a:p>
            <a:pPr marL="0" indent="0" algn="just" eaLnBrk="1" fontAlgn="auto" hangingPunct="1">
              <a:spcAft>
                <a:spcPts val="0"/>
              </a:spcAft>
              <a:buFont typeface="Arial"/>
              <a:buNone/>
              <a:defRPr/>
            </a:pPr>
            <a:r>
              <a:rPr lang="fr-FR" sz="3500" b="1" dirty="0"/>
              <a:t>Débouchés : </a:t>
            </a:r>
            <a:r>
              <a:rPr lang="fr-FR" dirty="0"/>
              <a:t>En poursuivant en thèse, on accède aux métiers de la recherche et de l’enseignement dans le secteur public (établissements d’enseignement supérieur, CNRS, IRD, INRA, IRSTEA…) et dans des organismes du secteur privé ou au sein de bureaux d’études thématiques ou territoriaux. </a:t>
            </a:r>
          </a:p>
          <a:p>
            <a:pPr marL="0" indent="0" algn="just" eaLnBrk="1" fontAlgn="auto" hangingPunct="1">
              <a:spcAft>
                <a:spcPts val="0"/>
              </a:spcAft>
              <a:buFont typeface="Arial"/>
              <a:buNone/>
              <a:defRPr/>
            </a:pPr>
            <a:r>
              <a:rPr lang="fr-FR" dirty="0"/>
              <a:t> Sans nécessairement  poursuivre en thèse, le parcours ouvre sur les métiers de l’expertise, d’ingénierie de la recherche, de chargé d’études, de formateur, de direction de projets ; notamment dans les organisations qui structurent le champ de l’action locale, culturelle, sociale et sanitaire, de l’économie sociale et solidaire.</a:t>
            </a:r>
          </a:p>
        </p:txBody>
      </p:sp>
      <p:pic>
        <p:nvPicPr>
          <p:cNvPr id="2" name="Audio 1">
            <a:hlinkClick r:id="" action="ppaction://media"/>
            <a:extLst>
              <a:ext uri="{FF2B5EF4-FFF2-40B4-BE49-F238E27FC236}">
                <a16:creationId xmlns:a16="http://schemas.microsoft.com/office/drawing/2014/main" id="{DFC8053A-05BA-2C4C-B733-01AAB12F47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3300" y="5829300"/>
            <a:ext cx="8128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Tm="189362"/>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EEF48F-CC2C-7B46-9D7D-D11C1F9B7F13}"/>
              </a:ext>
            </a:extLst>
          </p:cNvPr>
          <p:cNvSpPr>
            <a:spLocks noGrp="1"/>
          </p:cNvSpPr>
          <p:nvPr>
            <p:ph type="title"/>
          </p:nvPr>
        </p:nvSpPr>
        <p:spPr>
          <a:xfrm>
            <a:off x="838200" y="365125"/>
            <a:ext cx="10443358" cy="691779"/>
          </a:xfrm>
        </p:spPr>
        <p:txBody>
          <a:bodyPr>
            <a:normAutofit fontScale="90000"/>
          </a:bodyPr>
          <a:lstStyle/>
          <a:p>
            <a:pPr algn="ctr"/>
            <a:r>
              <a:rPr lang="fr-FR" dirty="0"/>
              <a:t>Organisation de la formation</a:t>
            </a:r>
          </a:p>
        </p:txBody>
      </p:sp>
      <p:graphicFrame>
        <p:nvGraphicFramePr>
          <p:cNvPr id="4" name="Espace réservé du contenu 3">
            <a:extLst>
              <a:ext uri="{FF2B5EF4-FFF2-40B4-BE49-F238E27FC236}">
                <a16:creationId xmlns:a16="http://schemas.microsoft.com/office/drawing/2014/main" id="{E4C84C85-BC83-B046-906E-4B674F5729EC}"/>
              </a:ext>
            </a:extLst>
          </p:cNvPr>
          <p:cNvGraphicFramePr>
            <a:graphicFrameLocks noGrp="1"/>
          </p:cNvGraphicFramePr>
          <p:nvPr>
            <p:ph idx="1"/>
            <p:extLst>
              <p:ext uri="{D42A27DB-BD31-4B8C-83A1-F6EECF244321}">
                <p14:modId xmlns:p14="http://schemas.microsoft.com/office/powerpoint/2010/main" val="3340053738"/>
              </p:ext>
            </p:extLst>
          </p:nvPr>
        </p:nvGraphicFramePr>
        <p:xfrm>
          <a:off x="118753" y="1056905"/>
          <a:ext cx="11459692" cy="5801096"/>
        </p:xfrm>
        <a:graphic>
          <a:graphicData uri="http://schemas.openxmlformats.org/drawingml/2006/table">
            <a:tbl>
              <a:tblPr firstRow="1" firstCol="1" bandRow="1">
                <a:tableStyleId>{5C22544A-7EE6-4342-B048-85BDC9FD1C3A}</a:tableStyleId>
              </a:tblPr>
              <a:tblGrid>
                <a:gridCol w="2864923">
                  <a:extLst>
                    <a:ext uri="{9D8B030D-6E8A-4147-A177-3AD203B41FA5}">
                      <a16:colId xmlns:a16="http://schemas.microsoft.com/office/drawing/2014/main" val="124881502"/>
                    </a:ext>
                  </a:extLst>
                </a:gridCol>
                <a:gridCol w="2864923">
                  <a:extLst>
                    <a:ext uri="{9D8B030D-6E8A-4147-A177-3AD203B41FA5}">
                      <a16:colId xmlns:a16="http://schemas.microsoft.com/office/drawing/2014/main" val="1429071615"/>
                    </a:ext>
                  </a:extLst>
                </a:gridCol>
                <a:gridCol w="2864923">
                  <a:extLst>
                    <a:ext uri="{9D8B030D-6E8A-4147-A177-3AD203B41FA5}">
                      <a16:colId xmlns:a16="http://schemas.microsoft.com/office/drawing/2014/main" val="4108118499"/>
                    </a:ext>
                  </a:extLst>
                </a:gridCol>
                <a:gridCol w="2864923">
                  <a:extLst>
                    <a:ext uri="{9D8B030D-6E8A-4147-A177-3AD203B41FA5}">
                      <a16:colId xmlns:a16="http://schemas.microsoft.com/office/drawing/2014/main" val="3351003355"/>
                    </a:ext>
                  </a:extLst>
                </a:gridCol>
              </a:tblGrid>
              <a:tr h="250182">
                <a:tc gridSpan="2">
                  <a:txBody>
                    <a:bodyPr/>
                    <a:lstStyle/>
                    <a:p>
                      <a:pPr algn="ctr"/>
                      <a:r>
                        <a:rPr lang="fr-FR" sz="1300">
                          <a:effectLst/>
                        </a:rPr>
                        <a:t>Semestre 1</a:t>
                      </a:r>
                      <a:endParaRPr lang="fr-FR" sz="1100">
                        <a:effectLst/>
                        <a:latin typeface="Times New Roman" panose="02020603050405020304" pitchFamily="18" charset="0"/>
                        <a:ea typeface="Calibri" panose="020F0502020204030204" pitchFamily="34" charset="0"/>
                        <a:cs typeface="Times New Roman (Corps CS)"/>
                      </a:endParaRPr>
                    </a:p>
                  </a:txBody>
                  <a:tcPr marL="64731" marR="64731" marT="0" marB="0"/>
                </a:tc>
                <a:tc hMerge="1">
                  <a:txBody>
                    <a:bodyPr/>
                    <a:lstStyle/>
                    <a:p>
                      <a:endParaRPr lang="fr-FR"/>
                    </a:p>
                  </a:txBody>
                  <a:tcPr/>
                </a:tc>
                <a:tc gridSpan="2">
                  <a:txBody>
                    <a:bodyPr/>
                    <a:lstStyle/>
                    <a:p>
                      <a:pPr algn="ctr"/>
                      <a:r>
                        <a:rPr lang="fr-FR" sz="1300">
                          <a:effectLst/>
                        </a:rPr>
                        <a:t>Semestre 2</a:t>
                      </a:r>
                      <a:endParaRPr lang="fr-FR" sz="1100">
                        <a:effectLst/>
                        <a:latin typeface="Times New Roman" panose="02020603050405020304" pitchFamily="18" charset="0"/>
                        <a:ea typeface="Calibri" panose="020F0502020204030204" pitchFamily="34" charset="0"/>
                        <a:cs typeface="Times New Roman (Corps CS)"/>
                      </a:endParaRPr>
                    </a:p>
                  </a:txBody>
                  <a:tcPr marL="64731" marR="64731" marT="0" marB="0"/>
                </a:tc>
                <a:tc hMerge="1">
                  <a:txBody>
                    <a:bodyPr/>
                    <a:lstStyle/>
                    <a:p>
                      <a:endParaRPr lang="fr-FR"/>
                    </a:p>
                  </a:txBody>
                  <a:tcPr/>
                </a:tc>
                <a:extLst>
                  <a:ext uri="{0D108BD9-81ED-4DB2-BD59-A6C34878D82A}">
                    <a16:rowId xmlns:a16="http://schemas.microsoft.com/office/drawing/2014/main" val="1463529935"/>
                  </a:ext>
                </a:extLst>
              </a:tr>
              <a:tr h="265818">
                <a:tc gridSpan="2">
                  <a:txBody>
                    <a:bodyPr/>
                    <a:lstStyle/>
                    <a:p>
                      <a:pPr algn="ctr"/>
                      <a:r>
                        <a:rPr lang="fr-FR" sz="1100">
                          <a:effectLst/>
                        </a:rPr>
                        <a:t>UE1.1 Fondamentaux de la sociologie</a:t>
                      </a:r>
                      <a:endParaRPr lang="fr-FR" sz="1100">
                        <a:effectLst/>
                        <a:latin typeface="Times New Roman" panose="02020603050405020304" pitchFamily="18" charset="0"/>
                        <a:ea typeface="Calibri" panose="020F0502020204030204" pitchFamily="34" charset="0"/>
                        <a:cs typeface="Times New Roman (Corps CS)"/>
                      </a:endParaRPr>
                    </a:p>
                  </a:txBody>
                  <a:tcPr marL="64731" marR="64731" marT="0" marB="0"/>
                </a:tc>
                <a:tc hMerge="1">
                  <a:txBody>
                    <a:bodyPr/>
                    <a:lstStyle/>
                    <a:p>
                      <a:endParaRPr lang="fr-FR"/>
                    </a:p>
                  </a:txBody>
                  <a:tcPr/>
                </a:tc>
                <a:tc gridSpan="2">
                  <a:txBody>
                    <a:bodyPr/>
                    <a:lstStyle/>
                    <a:p>
                      <a:pPr algn="ctr"/>
                      <a:r>
                        <a:rPr lang="fr-FR" sz="1100" b="1" dirty="0">
                          <a:solidFill>
                            <a:schemeClr val="bg1"/>
                          </a:solidFill>
                          <a:effectLst/>
                        </a:rPr>
                        <a:t>UE2.1 Professionnalisation de la recherche</a:t>
                      </a:r>
                      <a:endParaRPr lang="fr-FR" sz="1100" b="1" dirty="0">
                        <a:solidFill>
                          <a:schemeClr val="bg1"/>
                        </a:solidFill>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1"/>
                    </a:solidFill>
                  </a:tcPr>
                </a:tc>
                <a:tc hMerge="1">
                  <a:txBody>
                    <a:bodyPr/>
                    <a:lstStyle/>
                    <a:p>
                      <a:endParaRPr lang="fr-FR"/>
                    </a:p>
                  </a:txBody>
                  <a:tcPr/>
                </a:tc>
                <a:extLst>
                  <a:ext uri="{0D108BD9-81ED-4DB2-BD59-A6C34878D82A}">
                    <a16:rowId xmlns:a16="http://schemas.microsoft.com/office/drawing/2014/main" val="1565433800"/>
                  </a:ext>
                </a:extLst>
              </a:tr>
              <a:tr h="884572">
                <a:tc>
                  <a:txBody>
                    <a:bodyPr/>
                    <a:lstStyle/>
                    <a:p>
                      <a:pPr algn="ctr"/>
                      <a:r>
                        <a:rPr lang="fr-FR" sz="1200" dirty="0">
                          <a:solidFill>
                            <a:schemeClr val="tx1"/>
                          </a:solidFill>
                          <a:effectLst/>
                        </a:rPr>
                        <a:t>Epistémologie</a:t>
                      </a:r>
                    </a:p>
                    <a:p>
                      <a:pPr algn="ctr"/>
                      <a:r>
                        <a:rPr lang="fr-FR" sz="900" dirty="0">
                          <a:solidFill>
                            <a:schemeClr val="tx1"/>
                          </a:solidFill>
                          <a:effectLst/>
                        </a:rPr>
                        <a:t>CM-21h</a:t>
                      </a:r>
                      <a:endParaRPr lang="fr-FR" sz="1100" dirty="0">
                        <a:solidFill>
                          <a:schemeClr val="tx1"/>
                        </a:solidFill>
                        <a:effectLst/>
                      </a:endParaRPr>
                    </a:p>
                    <a:p>
                      <a:pPr algn="ctr"/>
                      <a:r>
                        <a:rPr lang="fr-FR" sz="900" dirty="0">
                          <a:solidFill>
                            <a:schemeClr val="tx1"/>
                          </a:solidFill>
                          <a:effectLst/>
                        </a:rPr>
                        <a:t>5 ECTS</a:t>
                      </a:r>
                      <a:endParaRPr lang="fr-FR" sz="1100" dirty="0">
                        <a:solidFill>
                          <a:schemeClr val="tx1"/>
                        </a:solidFill>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3"/>
                    </a:solidFill>
                  </a:tcPr>
                </a:tc>
                <a:tc>
                  <a:txBody>
                    <a:bodyPr/>
                    <a:lstStyle/>
                    <a:p>
                      <a:pPr algn="ctr"/>
                      <a:r>
                        <a:rPr lang="fr-FR" sz="1200" b="1" dirty="0">
                          <a:solidFill>
                            <a:schemeClr val="tx1"/>
                          </a:solidFill>
                          <a:effectLst/>
                        </a:rPr>
                        <a:t>Construction de l’objet 1</a:t>
                      </a:r>
                    </a:p>
                    <a:p>
                      <a:pPr algn="ctr"/>
                      <a:r>
                        <a:rPr lang="fr-FR" sz="900" b="1" dirty="0">
                          <a:solidFill>
                            <a:schemeClr val="tx1"/>
                          </a:solidFill>
                          <a:effectLst/>
                        </a:rPr>
                        <a:t>TD-21h</a:t>
                      </a:r>
                      <a:endParaRPr lang="fr-FR" sz="1100" b="1" dirty="0">
                        <a:solidFill>
                          <a:schemeClr val="tx1"/>
                        </a:solidFill>
                        <a:effectLst/>
                      </a:endParaRPr>
                    </a:p>
                    <a:p>
                      <a:pPr algn="ctr"/>
                      <a:r>
                        <a:rPr lang="fr-FR" sz="900" b="1" dirty="0">
                          <a:solidFill>
                            <a:schemeClr val="tx1"/>
                          </a:solidFill>
                          <a:effectLst/>
                        </a:rPr>
                        <a:t>4 ECTS</a:t>
                      </a:r>
                      <a:endParaRPr lang="fr-FR" sz="1100" b="1" dirty="0">
                        <a:solidFill>
                          <a:schemeClr val="tx1"/>
                        </a:solidFill>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3"/>
                    </a:solidFill>
                  </a:tcPr>
                </a:tc>
                <a:tc>
                  <a:txBody>
                    <a:bodyPr/>
                    <a:lstStyle/>
                    <a:p>
                      <a:pPr algn="ctr"/>
                      <a:r>
                        <a:rPr lang="fr-FR" sz="1200" b="1" dirty="0">
                          <a:effectLst/>
                        </a:rPr>
                        <a:t>Séminaire dans les équipes*</a:t>
                      </a:r>
                    </a:p>
                    <a:p>
                      <a:pPr algn="ctr"/>
                      <a:r>
                        <a:rPr lang="fr-FR" sz="900" b="1" dirty="0">
                          <a:effectLst/>
                        </a:rPr>
                        <a:t>Sém-10,5h</a:t>
                      </a:r>
                      <a:endParaRPr lang="fr-FR" sz="1100" b="1" dirty="0">
                        <a:effectLst/>
                      </a:endParaRPr>
                    </a:p>
                    <a:p>
                      <a:pPr algn="ctr"/>
                      <a:r>
                        <a:rPr lang="fr-FR" sz="900" b="1" dirty="0">
                          <a:effectLst/>
                        </a:rPr>
                        <a:t>3 ECTS</a:t>
                      </a:r>
                      <a:endParaRPr lang="fr-FR" sz="1100" b="1" dirty="0">
                        <a:effectLst/>
                        <a:latin typeface="Times New Roman" panose="02020603050405020304" pitchFamily="18" charset="0"/>
                        <a:ea typeface="Calibri" panose="020F0502020204030204" pitchFamily="34" charset="0"/>
                        <a:cs typeface="Times New Roman (Corps CS)"/>
                      </a:endParaRPr>
                    </a:p>
                  </a:txBody>
                  <a:tcPr marL="64731" marR="64731" marT="0" marB="0"/>
                </a:tc>
                <a:tc>
                  <a:txBody>
                    <a:bodyPr/>
                    <a:lstStyle/>
                    <a:p>
                      <a:pPr algn="ctr"/>
                      <a:r>
                        <a:rPr lang="fr-FR" sz="1200" b="1" dirty="0">
                          <a:effectLst/>
                        </a:rPr>
                        <a:t>Ecritures et oral scientifiques</a:t>
                      </a:r>
                    </a:p>
                    <a:p>
                      <a:pPr algn="ctr"/>
                      <a:r>
                        <a:rPr lang="fr-FR" sz="900" b="1" dirty="0">
                          <a:effectLst/>
                        </a:rPr>
                        <a:t>TD-21h</a:t>
                      </a:r>
                      <a:endParaRPr lang="fr-FR" sz="1100" b="1" dirty="0">
                        <a:effectLst/>
                      </a:endParaRPr>
                    </a:p>
                    <a:p>
                      <a:pPr algn="ctr"/>
                      <a:r>
                        <a:rPr lang="fr-FR" sz="900" b="1" dirty="0">
                          <a:effectLst/>
                        </a:rPr>
                        <a:t>3 ECTS</a:t>
                      </a:r>
                      <a:endParaRPr lang="fr-FR" sz="1100" b="1" dirty="0">
                        <a:effectLst/>
                        <a:latin typeface="Times New Roman" panose="02020603050405020304" pitchFamily="18" charset="0"/>
                        <a:ea typeface="Calibri" panose="020F0502020204030204" pitchFamily="34" charset="0"/>
                        <a:cs typeface="Times New Roman (Corps CS)"/>
                      </a:endParaRPr>
                    </a:p>
                  </a:txBody>
                  <a:tcPr marL="64731" marR="64731" marT="0" marB="0"/>
                </a:tc>
                <a:extLst>
                  <a:ext uri="{0D108BD9-81ED-4DB2-BD59-A6C34878D82A}">
                    <a16:rowId xmlns:a16="http://schemas.microsoft.com/office/drawing/2014/main" val="596074970"/>
                  </a:ext>
                </a:extLst>
              </a:tr>
              <a:tr h="675714">
                <a:tc>
                  <a:txBody>
                    <a:bodyPr/>
                    <a:lstStyle/>
                    <a:p>
                      <a:pPr algn="ctr"/>
                      <a:r>
                        <a:rPr lang="fr-FR" sz="900" dirty="0">
                          <a:effectLst/>
                        </a:rPr>
                        <a:t> </a:t>
                      </a:r>
                      <a:endParaRPr lang="fr-FR" sz="1100" dirty="0">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bg2"/>
                    </a:solidFill>
                  </a:tcPr>
                </a:tc>
                <a:tc>
                  <a:txBody>
                    <a:bodyPr/>
                    <a:lstStyle/>
                    <a:p>
                      <a:pPr algn="ctr"/>
                      <a:r>
                        <a:rPr lang="fr-FR" sz="900" dirty="0">
                          <a:effectLst/>
                        </a:rPr>
                        <a:t> </a:t>
                      </a:r>
                      <a:endParaRPr lang="fr-FR" sz="1100" dirty="0">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bg2"/>
                    </a:solidFill>
                  </a:tcPr>
                </a:tc>
                <a:tc gridSpan="2">
                  <a:txBody>
                    <a:bodyPr/>
                    <a:lstStyle/>
                    <a:p>
                      <a:pPr algn="ctr"/>
                      <a:r>
                        <a:rPr lang="fr-FR" sz="1200" b="1" dirty="0">
                          <a:effectLst/>
                        </a:rPr>
                        <a:t>Journée d’étude</a:t>
                      </a:r>
                    </a:p>
                    <a:p>
                      <a:pPr algn="ctr"/>
                      <a:r>
                        <a:rPr lang="fr-FR" sz="1200" b="1" dirty="0">
                          <a:effectLst/>
                        </a:rPr>
                        <a:t>TD-21h</a:t>
                      </a:r>
                    </a:p>
                    <a:p>
                      <a:pPr algn="ctr"/>
                      <a:r>
                        <a:rPr lang="fr-FR" sz="1200" b="1" dirty="0">
                          <a:effectLst/>
                        </a:rPr>
                        <a:t>9 ECTS</a:t>
                      </a:r>
                      <a:endParaRPr lang="fr-FR" sz="1200" b="1" dirty="0">
                        <a:effectLst/>
                        <a:latin typeface="Times New Roman" panose="02020603050405020304" pitchFamily="18" charset="0"/>
                        <a:ea typeface="Calibri" panose="020F0502020204030204" pitchFamily="34" charset="0"/>
                        <a:cs typeface="Times New Roman (Corps CS)"/>
                      </a:endParaRPr>
                    </a:p>
                  </a:txBody>
                  <a:tcPr marL="64731" marR="64731" marT="0" marB="0"/>
                </a:tc>
                <a:tc hMerge="1">
                  <a:txBody>
                    <a:bodyPr/>
                    <a:lstStyle/>
                    <a:p>
                      <a:endParaRPr lang="fr-FR"/>
                    </a:p>
                  </a:txBody>
                  <a:tcPr/>
                </a:tc>
                <a:extLst>
                  <a:ext uri="{0D108BD9-81ED-4DB2-BD59-A6C34878D82A}">
                    <a16:rowId xmlns:a16="http://schemas.microsoft.com/office/drawing/2014/main" val="3764436673"/>
                  </a:ext>
                </a:extLst>
              </a:tr>
              <a:tr h="258002">
                <a:tc gridSpan="2">
                  <a:txBody>
                    <a:bodyPr/>
                    <a:lstStyle/>
                    <a:p>
                      <a:pPr algn="ctr"/>
                      <a:r>
                        <a:rPr lang="fr-FR" sz="1100" dirty="0">
                          <a:effectLst/>
                        </a:rPr>
                        <a:t>UE1.2 Professionnalisation de la recherche</a:t>
                      </a:r>
                      <a:endParaRPr lang="fr-FR" sz="1100" dirty="0">
                        <a:effectLst/>
                        <a:latin typeface="Times New Roman" panose="02020603050405020304" pitchFamily="18" charset="0"/>
                        <a:ea typeface="Calibri" panose="020F0502020204030204" pitchFamily="34" charset="0"/>
                        <a:cs typeface="Times New Roman (Corps CS)"/>
                      </a:endParaRPr>
                    </a:p>
                  </a:txBody>
                  <a:tcPr marL="64731" marR="64731" marT="0" marB="0"/>
                </a:tc>
                <a:tc hMerge="1">
                  <a:txBody>
                    <a:bodyPr/>
                    <a:lstStyle/>
                    <a:p>
                      <a:endParaRPr lang="fr-FR"/>
                    </a:p>
                  </a:txBody>
                  <a:tcPr/>
                </a:tc>
                <a:tc gridSpan="2">
                  <a:txBody>
                    <a:bodyPr/>
                    <a:lstStyle/>
                    <a:p>
                      <a:pPr algn="ctr"/>
                      <a:r>
                        <a:rPr lang="fr-FR" sz="1100" b="1" dirty="0">
                          <a:solidFill>
                            <a:schemeClr val="bg1"/>
                          </a:solidFill>
                          <a:effectLst/>
                        </a:rPr>
                        <a:t>UE2.2 Recherche</a:t>
                      </a:r>
                      <a:endParaRPr lang="fr-FR" sz="1100" b="1" dirty="0">
                        <a:solidFill>
                          <a:schemeClr val="bg1"/>
                        </a:solidFill>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1"/>
                    </a:solidFill>
                  </a:tcPr>
                </a:tc>
                <a:tc hMerge="1">
                  <a:txBody>
                    <a:bodyPr/>
                    <a:lstStyle/>
                    <a:p>
                      <a:endParaRPr lang="fr-FR"/>
                    </a:p>
                  </a:txBody>
                  <a:tcPr/>
                </a:tc>
                <a:extLst>
                  <a:ext uri="{0D108BD9-81ED-4DB2-BD59-A6C34878D82A}">
                    <a16:rowId xmlns:a16="http://schemas.microsoft.com/office/drawing/2014/main" val="2132448934"/>
                  </a:ext>
                </a:extLst>
              </a:tr>
              <a:tr h="893507">
                <a:tc>
                  <a:txBody>
                    <a:bodyPr/>
                    <a:lstStyle/>
                    <a:p>
                      <a:pPr algn="ctr"/>
                      <a:r>
                        <a:rPr lang="fr-FR" sz="900" dirty="0">
                          <a:solidFill>
                            <a:schemeClr val="tx1"/>
                          </a:solidFill>
                          <a:effectLst/>
                        </a:rPr>
                        <a:t>S</a:t>
                      </a:r>
                      <a:r>
                        <a:rPr lang="fr-FR" sz="1200" dirty="0">
                          <a:solidFill>
                            <a:schemeClr val="tx1"/>
                          </a:solidFill>
                          <a:effectLst/>
                        </a:rPr>
                        <a:t>éminaire dans les équipes*</a:t>
                      </a:r>
                    </a:p>
                    <a:p>
                      <a:pPr algn="ctr"/>
                      <a:r>
                        <a:rPr lang="fr-FR" sz="900" dirty="0">
                          <a:solidFill>
                            <a:schemeClr val="tx1"/>
                          </a:solidFill>
                          <a:effectLst/>
                        </a:rPr>
                        <a:t>Sém-10,5h</a:t>
                      </a:r>
                      <a:endParaRPr lang="fr-FR" sz="1100" dirty="0">
                        <a:solidFill>
                          <a:schemeClr val="tx1"/>
                        </a:solidFill>
                        <a:effectLst/>
                      </a:endParaRPr>
                    </a:p>
                    <a:p>
                      <a:pPr algn="ctr"/>
                      <a:r>
                        <a:rPr lang="fr-FR" sz="900" dirty="0">
                          <a:solidFill>
                            <a:schemeClr val="tx1"/>
                          </a:solidFill>
                          <a:effectLst/>
                        </a:rPr>
                        <a:t>3 ECTS</a:t>
                      </a:r>
                      <a:endParaRPr lang="fr-FR" sz="1100" dirty="0">
                        <a:solidFill>
                          <a:schemeClr val="tx1"/>
                        </a:solidFill>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3"/>
                    </a:solidFill>
                  </a:tcPr>
                </a:tc>
                <a:tc>
                  <a:txBody>
                    <a:bodyPr/>
                    <a:lstStyle/>
                    <a:p>
                      <a:pPr algn="ctr"/>
                      <a:r>
                        <a:rPr lang="fr-FR" sz="1200" b="1" dirty="0">
                          <a:solidFill>
                            <a:schemeClr val="tx1"/>
                          </a:solidFill>
                          <a:effectLst/>
                        </a:rPr>
                        <a:t>Préparation de la journée d’étude</a:t>
                      </a:r>
                    </a:p>
                    <a:p>
                      <a:pPr algn="ctr"/>
                      <a:r>
                        <a:rPr lang="fr-FR" sz="900" b="1" dirty="0">
                          <a:solidFill>
                            <a:schemeClr val="tx1"/>
                          </a:solidFill>
                          <a:effectLst/>
                        </a:rPr>
                        <a:t>TD-21h</a:t>
                      </a:r>
                      <a:endParaRPr lang="fr-FR" sz="1100" b="1" dirty="0">
                        <a:solidFill>
                          <a:schemeClr val="tx1"/>
                        </a:solidFill>
                        <a:effectLst/>
                      </a:endParaRPr>
                    </a:p>
                    <a:p>
                      <a:pPr algn="ctr"/>
                      <a:r>
                        <a:rPr lang="fr-FR" sz="900" b="1" dirty="0">
                          <a:solidFill>
                            <a:schemeClr val="tx1"/>
                          </a:solidFill>
                          <a:effectLst/>
                        </a:rPr>
                        <a:t>4 ECTS</a:t>
                      </a:r>
                      <a:endParaRPr lang="fr-FR" sz="1100" b="1" dirty="0">
                        <a:solidFill>
                          <a:schemeClr val="tx1"/>
                        </a:solidFill>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3"/>
                    </a:solidFill>
                  </a:tcPr>
                </a:tc>
                <a:tc>
                  <a:txBody>
                    <a:bodyPr/>
                    <a:lstStyle/>
                    <a:p>
                      <a:pPr algn="ctr"/>
                      <a:r>
                        <a:rPr lang="fr-FR" sz="1200" b="1" dirty="0">
                          <a:effectLst/>
                        </a:rPr>
                        <a:t>Construction et réalisation d’une recherche**</a:t>
                      </a:r>
                    </a:p>
                    <a:p>
                      <a:pPr algn="ctr"/>
                      <a:r>
                        <a:rPr lang="fr-FR" sz="900" b="1" dirty="0" err="1">
                          <a:effectLst/>
                        </a:rPr>
                        <a:t>Memsuiv</a:t>
                      </a:r>
                      <a:endParaRPr lang="fr-FR" sz="1100" b="1" dirty="0">
                        <a:effectLst/>
                      </a:endParaRPr>
                    </a:p>
                    <a:p>
                      <a:pPr algn="ctr"/>
                      <a:r>
                        <a:rPr lang="fr-FR" sz="900" b="1" dirty="0">
                          <a:effectLst/>
                        </a:rPr>
                        <a:t>0 ECTS</a:t>
                      </a:r>
                      <a:endParaRPr lang="fr-FR" sz="1100" b="1" dirty="0">
                        <a:effectLst/>
                        <a:latin typeface="Times New Roman" panose="02020603050405020304" pitchFamily="18" charset="0"/>
                        <a:ea typeface="Calibri" panose="020F0502020204030204" pitchFamily="34" charset="0"/>
                        <a:cs typeface="Times New Roman (Corps CS)"/>
                      </a:endParaRPr>
                    </a:p>
                  </a:txBody>
                  <a:tcPr marL="64731" marR="64731" marT="0" marB="0"/>
                </a:tc>
                <a:tc>
                  <a:txBody>
                    <a:bodyPr/>
                    <a:lstStyle/>
                    <a:p>
                      <a:pPr algn="ctr"/>
                      <a:r>
                        <a:rPr lang="fr-FR" sz="1200" b="1" dirty="0">
                          <a:effectLst/>
                        </a:rPr>
                        <a:t>Mémoire écrit et soutenance orale</a:t>
                      </a:r>
                    </a:p>
                    <a:p>
                      <a:pPr algn="ctr"/>
                      <a:r>
                        <a:rPr lang="fr-FR" sz="900" b="1" dirty="0">
                          <a:effectLst/>
                        </a:rPr>
                        <a:t> </a:t>
                      </a:r>
                      <a:endParaRPr lang="fr-FR" sz="1100" b="1" dirty="0">
                        <a:effectLst/>
                      </a:endParaRPr>
                    </a:p>
                    <a:p>
                      <a:pPr algn="ctr"/>
                      <a:r>
                        <a:rPr lang="fr-FR" sz="900" b="1" dirty="0" err="1">
                          <a:effectLst/>
                        </a:rPr>
                        <a:t>Memsuiv</a:t>
                      </a:r>
                      <a:endParaRPr lang="fr-FR" sz="1100" b="1" dirty="0">
                        <a:effectLst/>
                      </a:endParaRPr>
                    </a:p>
                    <a:p>
                      <a:pPr algn="ctr"/>
                      <a:r>
                        <a:rPr lang="fr-FR" sz="900" b="1" dirty="0">
                          <a:effectLst/>
                        </a:rPr>
                        <a:t>11 ECTS</a:t>
                      </a:r>
                      <a:endParaRPr lang="fr-FR" sz="1100" b="1" dirty="0">
                        <a:effectLst/>
                        <a:latin typeface="Times New Roman" panose="02020603050405020304" pitchFamily="18" charset="0"/>
                        <a:ea typeface="Calibri" panose="020F0502020204030204" pitchFamily="34" charset="0"/>
                        <a:cs typeface="Times New Roman (Corps CS)"/>
                      </a:endParaRPr>
                    </a:p>
                  </a:txBody>
                  <a:tcPr marL="64731" marR="64731" marT="0" marB="0"/>
                </a:tc>
                <a:extLst>
                  <a:ext uri="{0D108BD9-81ED-4DB2-BD59-A6C34878D82A}">
                    <a16:rowId xmlns:a16="http://schemas.microsoft.com/office/drawing/2014/main" val="131983056"/>
                  </a:ext>
                </a:extLst>
              </a:tr>
              <a:tr h="536105">
                <a:tc gridSpan="2">
                  <a:txBody>
                    <a:bodyPr/>
                    <a:lstStyle/>
                    <a:p>
                      <a:pPr algn="ctr"/>
                      <a:r>
                        <a:rPr lang="fr-FR" sz="1200" dirty="0">
                          <a:solidFill>
                            <a:schemeClr val="tx1"/>
                          </a:solidFill>
                          <a:effectLst/>
                        </a:rPr>
                        <a:t>Préparation de la recherche**</a:t>
                      </a:r>
                    </a:p>
                    <a:p>
                      <a:pPr algn="ctr"/>
                      <a:r>
                        <a:rPr lang="fr-FR" sz="900" dirty="0" err="1">
                          <a:solidFill>
                            <a:schemeClr val="tx1"/>
                          </a:solidFill>
                          <a:effectLst/>
                        </a:rPr>
                        <a:t>Memsuiv</a:t>
                      </a:r>
                      <a:endParaRPr lang="fr-FR" sz="1100" dirty="0">
                        <a:solidFill>
                          <a:schemeClr val="tx1"/>
                        </a:solidFill>
                        <a:effectLst/>
                      </a:endParaRPr>
                    </a:p>
                    <a:p>
                      <a:pPr algn="ctr"/>
                      <a:r>
                        <a:rPr lang="fr-FR" sz="900" dirty="0">
                          <a:solidFill>
                            <a:schemeClr val="tx1"/>
                          </a:solidFill>
                          <a:effectLst/>
                        </a:rPr>
                        <a:t>3 ECTS</a:t>
                      </a:r>
                      <a:endParaRPr lang="fr-FR" sz="1100" dirty="0">
                        <a:solidFill>
                          <a:schemeClr val="tx1"/>
                        </a:solidFill>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3"/>
                    </a:solidFill>
                  </a:tcPr>
                </a:tc>
                <a:tc hMerge="1">
                  <a:txBody>
                    <a:bodyPr/>
                    <a:lstStyle/>
                    <a:p>
                      <a:endParaRPr lang="fr-FR"/>
                    </a:p>
                  </a:txBody>
                  <a:tcPr/>
                </a:tc>
                <a:tc gridSpan="2">
                  <a:txBody>
                    <a:bodyPr/>
                    <a:lstStyle/>
                    <a:p>
                      <a:pPr algn="ctr"/>
                      <a:r>
                        <a:rPr lang="fr-FR" sz="1200" b="1" dirty="0">
                          <a:effectLst/>
                        </a:rPr>
                        <a:t>Construction de l’objet 2****</a:t>
                      </a:r>
                    </a:p>
                    <a:p>
                      <a:pPr algn="ctr"/>
                      <a:r>
                        <a:rPr lang="fr-FR" sz="900" b="1" dirty="0">
                          <a:effectLst/>
                        </a:rPr>
                        <a:t>TD-21h</a:t>
                      </a:r>
                      <a:endParaRPr lang="fr-FR" sz="1100" b="1" dirty="0">
                        <a:effectLst/>
                      </a:endParaRPr>
                    </a:p>
                    <a:p>
                      <a:pPr algn="ctr"/>
                      <a:r>
                        <a:rPr lang="fr-FR" sz="900" b="1" dirty="0">
                          <a:effectLst/>
                        </a:rPr>
                        <a:t>4 ECTS</a:t>
                      </a:r>
                      <a:endParaRPr lang="fr-FR" sz="1100" b="1" dirty="0">
                        <a:effectLst/>
                        <a:latin typeface="Times New Roman" panose="02020603050405020304" pitchFamily="18" charset="0"/>
                        <a:ea typeface="Calibri" panose="020F0502020204030204" pitchFamily="34" charset="0"/>
                        <a:cs typeface="Times New Roman (Corps CS)"/>
                      </a:endParaRPr>
                    </a:p>
                  </a:txBody>
                  <a:tcPr marL="64731" marR="64731" marT="0" marB="0"/>
                </a:tc>
                <a:tc hMerge="1">
                  <a:txBody>
                    <a:bodyPr/>
                    <a:lstStyle/>
                    <a:p>
                      <a:endParaRPr lang="fr-FR"/>
                    </a:p>
                  </a:txBody>
                  <a:tcPr/>
                </a:tc>
                <a:extLst>
                  <a:ext uri="{0D108BD9-81ED-4DB2-BD59-A6C34878D82A}">
                    <a16:rowId xmlns:a16="http://schemas.microsoft.com/office/drawing/2014/main" val="579732745"/>
                  </a:ext>
                </a:extLst>
              </a:tr>
              <a:tr h="214441">
                <a:tc gridSpan="2">
                  <a:txBody>
                    <a:bodyPr/>
                    <a:lstStyle/>
                    <a:p>
                      <a:pPr algn="ctr"/>
                      <a:r>
                        <a:rPr lang="fr-FR" sz="1100" dirty="0">
                          <a:effectLst/>
                        </a:rPr>
                        <a:t>UE1.3. Outils d’analyse</a:t>
                      </a:r>
                      <a:endParaRPr lang="fr-FR" sz="1100" dirty="0">
                        <a:effectLst/>
                        <a:latin typeface="Times New Roman" panose="02020603050405020304" pitchFamily="18" charset="0"/>
                        <a:ea typeface="Calibri" panose="020F0502020204030204" pitchFamily="34" charset="0"/>
                        <a:cs typeface="Times New Roman (Corps CS)"/>
                      </a:endParaRPr>
                    </a:p>
                  </a:txBody>
                  <a:tcPr marL="64731" marR="64731" marT="0" marB="0"/>
                </a:tc>
                <a:tc hMerge="1">
                  <a:txBody>
                    <a:bodyPr/>
                    <a:lstStyle/>
                    <a:p>
                      <a:endParaRPr lang="fr-FR"/>
                    </a:p>
                  </a:txBody>
                  <a:tcPr/>
                </a:tc>
                <a:tc rowSpan="4" gridSpan="2">
                  <a:txBody>
                    <a:bodyPr/>
                    <a:lstStyle/>
                    <a:p>
                      <a:r>
                        <a:rPr lang="fr-FR" sz="1100" dirty="0">
                          <a:effectLst/>
                        </a:rPr>
                        <a:t> </a:t>
                      </a:r>
                      <a:endParaRPr lang="fr-FR" sz="1100" dirty="0">
                        <a:effectLst/>
                        <a:latin typeface="Times New Roman" panose="02020603050405020304" pitchFamily="18" charset="0"/>
                        <a:ea typeface="Calibri" panose="020F0502020204030204" pitchFamily="34" charset="0"/>
                        <a:cs typeface="Times New Roman (Corps CS)"/>
                      </a:endParaRPr>
                    </a:p>
                  </a:txBody>
                  <a:tcPr marL="64731" marR="64731" marT="0" marB="0"/>
                </a:tc>
                <a:tc rowSpan="4" hMerge="1">
                  <a:txBody>
                    <a:bodyPr/>
                    <a:lstStyle/>
                    <a:p>
                      <a:endParaRPr lang="fr-FR"/>
                    </a:p>
                  </a:txBody>
                  <a:tcPr/>
                </a:tc>
                <a:extLst>
                  <a:ext uri="{0D108BD9-81ED-4DB2-BD59-A6C34878D82A}">
                    <a16:rowId xmlns:a16="http://schemas.microsoft.com/office/drawing/2014/main" val="482696389"/>
                  </a:ext>
                </a:extLst>
              </a:tr>
              <a:tr h="1072209">
                <a:tc>
                  <a:txBody>
                    <a:bodyPr/>
                    <a:lstStyle/>
                    <a:p>
                      <a:pPr algn="ctr"/>
                      <a:r>
                        <a:rPr lang="fr-FR" sz="1200" dirty="0">
                          <a:solidFill>
                            <a:schemeClr val="tx1"/>
                          </a:solidFill>
                          <a:effectLst/>
                        </a:rPr>
                        <a:t>Outils et logiciels d’analyse</a:t>
                      </a:r>
                    </a:p>
                    <a:p>
                      <a:pPr algn="ctr"/>
                      <a:r>
                        <a:rPr lang="fr-FR" sz="900" dirty="0">
                          <a:solidFill>
                            <a:schemeClr val="tx1"/>
                          </a:solidFill>
                          <a:effectLst/>
                        </a:rPr>
                        <a:t>TD-21h</a:t>
                      </a:r>
                      <a:endParaRPr lang="fr-FR" sz="1100" dirty="0">
                        <a:solidFill>
                          <a:schemeClr val="tx1"/>
                        </a:solidFill>
                        <a:effectLst/>
                      </a:endParaRPr>
                    </a:p>
                    <a:p>
                      <a:pPr algn="ctr"/>
                      <a:r>
                        <a:rPr lang="fr-FR" sz="900" dirty="0">
                          <a:solidFill>
                            <a:schemeClr val="tx1"/>
                          </a:solidFill>
                          <a:effectLst/>
                        </a:rPr>
                        <a:t>3 ECTS</a:t>
                      </a:r>
                      <a:endParaRPr lang="fr-FR" sz="1100" dirty="0">
                        <a:solidFill>
                          <a:schemeClr val="tx1"/>
                        </a:solidFill>
                        <a:effectLst/>
                      </a:endParaRPr>
                    </a:p>
                    <a:p>
                      <a:pPr algn="ctr"/>
                      <a:r>
                        <a:rPr lang="fr-FR" sz="900" dirty="0">
                          <a:solidFill>
                            <a:schemeClr val="tx1"/>
                          </a:solidFill>
                          <a:effectLst/>
                        </a:rPr>
                        <a:t>(TD dans Master MIASH)</a:t>
                      </a:r>
                      <a:endParaRPr lang="fr-FR" sz="1100" dirty="0">
                        <a:solidFill>
                          <a:schemeClr val="tx1"/>
                        </a:solidFill>
                        <a:effectLst/>
                      </a:endParaRPr>
                    </a:p>
                    <a:p>
                      <a:pPr algn="ctr"/>
                      <a:endParaRPr lang="fr-FR" sz="1100" dirty="0">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3"/>
                    </a:solidFill>
                  </a:tcPr>
                </a:tc>
                <a:tc>
                  <a:txBody>
                    <a:bodyPr/>
                    <a:lstStyle/>
                    <a:p>
                      <a:pPr algn="ctr"/>
                      <a:r>
                        <a:rPr lang="fr-FR" sz="1200" b="1" dirty="0">
                          <a:solidFill>
                            <a:schemeClr val="tx1"/>
                          </a:solidFill>
                          <a:effectLst/>
                        </a:rPr>
                        <a:t>Ecritures scientifiques </a:t>
                      </a:r>
                    </a:p>
                    <a:p>
                      <a:pPr algn="ctr"/>
                      <a:r>
                        <a:rPr lang="fr-FR" sz="900" b="1" dirty="0">
                          <a:solidFill>
                            <a:schemeClr val="tx1"/>
                          </a:solidFill>
                          <a:effectLst/>
                        </a:rPr>
                        <a:t>TD-21h </a:t>
                      </a:r>
                      <a:endParaRPr lang="fr-FR" sz="1100" b="1" dirty="0">
                        <a:solidFill>
                          <a:schemeClr val="tx1"/>
                        </a:solidFill>
                        <a:effectLst/>
                      </a:endParaRPr>
                    </a:p>
                    <a:p>
                      <a:pPr algn="ctr"/>
                      <a:r>
                        <a:rPr lang="fr-FR" sz="900" b="1" dirty="0">
                          <a:solidFill>
                            <a:schemeClr val="tx1"/>
                          </a:solidFill>
                          <a:effectLst/>
                        </a:rPr>
                        <a:t>3 ECTS</a:t>
                      </a:r>
                      <a:endParaRPr lang="fr-FR" sz="1100" b="1" dirty="0">
                        <a:solidFill>
                          <a:schemeClr val="tx1"/>
                        </a:solidFill>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3"/>
                    </a:solidFill>
                  </a:tcPr>
                </a:tc>
                <a:tc gridSpan="2" vMerge="1">
                  <a:txBody>
                    <a:bodyPr/>
                    <a:lstStyle/>
                    <a:p>
                      <a:endParaRPr lang="fr-FR"/>
                    </a:p>
                  </a:txBody>
                  <a:tcPr/>
                </a:tc>
                <a:tc hMerge="1" vMerge="1">
                  <a:txBody>
                    <a:bodyPr/>
                    <a:lstStyle/>
                    <a:p>
                      <a:endParaRPr lang="fr-FR"/>
                    </a:p>
                  </a:txBody>
                  <a:tcPr/>
                </a:tc>
                <a:extLst>
                  <a:ext uri="{0D108BD9-81ED-4DB2-BD59-A6C34878D82A}">
                    <a16:rowId xmlns:a16="http://schemas.microsoft.com/office/drawing/2014/main" val="1442957978"/>
                  </a:ext>
                </a:extLst>
              </a:tr>
              <a:tr h="214441">
                <a:tc gridSpan="2">
                  <a:txBody>
                    <a:bodyPr/>
                    <a:lstStyle/>
                    <a:p>
                      <a:pPr algn="ctr"/>
                      <a:r>
                        <a:rPr lang="fr-FR" sz="1100" dirty="0">
                          <a:effectLst/>
                        </a:rPr>
                        <a:t>UE1.4 Stage</a:t>
                      </a:r>
                      <a:endParaRPr lang="fr-FR" sz="1100" dirty="0">
                        <a:effectLst/>
                        <a:latin typeface="Times New Roman" panose="02020603050405020304" pitchFamily="18" charset="0"/>
                        <a:ea typeface="Calibri" panose="020F0502020204030204" pitchFamily="34" charset="0"/>
                        <a:cs typeface="Times New Roman (Corps CS)"/>
                      </a:endParaRPr>
                    </a:p>
                  </a:txBody>
                  <a:tcPr marL="64731" marR="64731" marT="0" marB="0"/>
                </a:tc>
                <a:tc hMerge="1">
                  <a:txBody>
                    <a:bodyPr/>
                    <a:lstStyle/>
                    <a:p>
                      <a:endParaRPr lang="fr-FR"/>
                    </a:p>
                  </a:txBody>
                  <a:tcPr/>
                </a:tc>
                <a:tc gridSpan="2" vMerge="1">
                  <a:txBody>
                    <a:bodyPr/>
                    <a:lstStyle/>
                    <a:p>
                      <a:endParaRPr lang="fr-FR"/>
                    </a:p>
                  </a:txBody>
                  <a:tcPr/>
                </a:tc>
                <a:tc hMerge="1" vMerge="1">
                  <a:txBody>
                    <a:bodyPr/>
                    <a:lstStyle/>
                    <a:p>
                      <a:endParaRPr lang="fr-FR"/>
                    </a:p>
                  </a:txBody>
                  <a:tcPr/>
                </a:tc>
                <a:extLst>
                  <a:ext uri="{0D108BD9-81ED-4DB2-BD59-A6C34878D82A}">
                    <a16:rowId xmlns:a16="http://schemas.microsoft.com/office/drawing/2014/main" val="2806114195"/>
                  </a:ext>
                </a:extLst>
              </a:tr>
              <a:tr h="536105">
                <a:tc gridSpan="2">
                  <a:txBody>
                    <a:bodyPr/>
                    <a:lstStyle/>
                    <a:p>
                      <a:pPr algn="ctr"/>
                      <a:r>
                        <a:rPr lang="fr-FR" sz="1200" dirty="0">
                          <a:effectLst/>
                        </a:rPr>
                        <a:t>Stage***</a:t>
                      </a:r>
                    </a:p>
                    <a:p>
                      <a:pPr algn="ctr"/>
                      <a:r>
                        <a:rPr lang="fr-FR" sz="900" dirty="0">
                          <a:effectLst/>
                        </a:rPr>
                        <a:t>STSUIV</a:t>
                      </a:r>
                      <a:endParaRPr lang="fr-FR" sz="1100" dirty="0">
                        <a:effectLst/>
                      </a:endParaRPr>
                    </a:p>
                    <a:p>
                      <a:pPr algn="ctr"/>
                      <a:r>
                        <a:rPr lang="fr-FR" sz="900" dirty="0">
                          <a:effectLst/>
                        </a:rPr>
                        <a:t>5 ECTS</a:t>
                      </a:r>
                      <a:endParaRPr lang="fr-FR" sz="1100" dirty="0">
                        <a:effectLst/>
                        <a:latin typeface="Times New Roman" panose="02020603050405020304" pitchFamily="18" charset="0"/>
                        <a:ea typeface="Calibri" panose="020F0502020204030204" pitchFamily="34" charset="0"/>
                        <a:cs typeface="Times New Roman (Corps CS)"/>
                      </a:endParaRPr>
                    </a:p>
                  </a:txBody>
                  <a:tcPr marL="64731" marR="64731" marT="0" marB="0">
                    <a:solidFill>
                      <a:schemeClr val="accent3"/>
                    </a:solidFill>
                  </a:tcPr>
                </a:tc>
                <a:tc hMerge="1">
                  <a:txBody>
                    <a:bodyPr/>
                    <a:lstStyle/>
                    <a:p>
                      <a:endParaRPr lang="fr-FR"/>
                    </a:p>
                  </a:txBody>
                  <a:tcPr/>
                </a:tc>
                <a:tc gridSpan="2" vMerge="1">
                  <a:txBody>
                    <a:bodyPr/>
                    <a:lstStyle/>
                    <a:p>
                      <a:endParaRPr lang="fr-FR"/>
                    </a:p>
                  </a:txBody>
                  <a:tcPr/>
                </a:tc>
                <a:tc hMerge="1" vMerge="1">
                  <a:txBody>
                    <a:bodyPr/>
                    <a:lstStyle/>
                    <a:p>
                      <a:endParaRPr lang="fr-FR"/>
                    </a:p>
                  </a:txBody>
                  <a:tcPr/>
                </a:tc>
                <a:extLst>
                  <a:ext uri="{0D108BD9-81ED-4DB2-BD59-A6C34878D82A}">
                    <a16:rowId xmlns:a16="http://schemas.microsoft.com/office/drawing/2014/main" val="268920168"/>
                  </a:ext>
                </a:extLst>
              </a:tr>
            </a:tbl>
          </a:graphicData>
        </a:graphic>
      </p:graphicFrame>
    </p:spTree>
    <p:extLst>
      <p:ext uri="{BB962C8B-B14F-4D97-AF65-F5344CB8AC3E}">
        <p14:creationId xmlns:p14="http://schemas.microsoft.com/office/powerpoint/2010/main" val="226771013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447</Words>
  <Application>Microsoft Macintosh PowerPoint</Application>
  <PresentationFormat>Grand écran</PresentationFormat>
  <Paragraphs>69</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Organisation de la 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Sylvia Faure</dc:creator>
  <cp:lastModifiedBy>Sylvia Faure</cp:lastModifiedBy>
  <cp:revision>3</cp:revision>
  <dcterms:created xsi:type="dcterms:W3CDTF">2022-03-24T13:22:48Z</dcterms:created>
  <dcterms:modified xsi:type="dcterms:W3CDTF">2022-03-30T12:18:23Z</dcterms:modified>
</cp:coreProperties>
</file>